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74" r:id="rId3"/>
    <p:sldId id="280" r:id="rId4"/>
    <p:sldId id="484" r:id="rId5"/>
    <p:sldId id="495" r:id="rId6"/>
    <p:sldId id="485" r:id="rId7"/>
    <p:sldId id="486" r:id="rId8"/>
    <p:sldId id="487" r:id="rId9"/>
    <p:sldId id="488" r:id="rId10"/>
    <p:sldId id="489" r:id="rId11"/>
    <p:sldId id="490" r:id="rId12"/>
    <p:sldId id="492" r:id="rId13"/>
    <p:sldId id="493" r:id="rId14"/>
    <p:sldId id="494" r:id="rId15"/>
    <p:sldId id="473" r:id="rId16"/>
    <p:sldId id="474" r:id="rId17"/>
    <p:sldId id="478" r:id="rId18"/>
    <p:sldId id="260" r:id="rId19"/>
  </p:sldIdLst>
  <p:sldSz cx="12192000" cy="6858000"/>
  <p:notesSz cx="6858000" cy="9144000"/>
  <p:defaultTextStyle>
    <a:defPPr>
      <a:defRPr lang="en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30"/>
    <p:restoredTop sz="94761"/>
  </p:normalViewPr>
  <p:slideViewPr>
    <p:cSldViewPr snapToGrid="0" snapToObjects="1">
      <p:cViewPr varScale="1">
        <p:scale>
          <a:sx n="106" d="100"/>
          <a:sy n="106" d="100"/>
        </p:scale>
        <p:origin x="8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irina\Downloads\BerryGrowingRussia-m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/>
              <a:t>Оценка долей отдельных ягодных культур в общем объеме производства в России</a:t>
            </a:r>
          </a:p>
        </c:rich>
      </c:tx>
      <c:layout>
        <c:manualLayout>
          <c:xMode val="edge"/>
          <c:yMode val="edge"/>
          <c:x val="0.11655897360610724"/>
          <c:y val="2.79159974459443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title>
    <c:autoTitleDeleted val="0"/>
    <c:view3D>
      <c:rotX val="30"/>
      <c:rotY val="22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1075912200231721E-2"/>
          <c:y val="0.17510681747221624"/>
          <c:w val="0.95296752519596861"/>
          <c:h val="0.7891701828410689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3B6A88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C839-B446-897B-EAF32D4DD701}"/>
              </c:ext>
            </c:extLst>
          </c:dPt>
          <c:dPt>
            <c:idx val="1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C839-B446-897B-EAF32D4DD701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5-C839-B446-897B-EAF32D4DD701}"/>
              </c:ext>
            </c:extLst>
          </c:dPt>
          <c:dPt>
            <c:idx val="3"/>
            <c:bubble3D val="0"/>
            <c:spPr>
              <a:solidFill>
                <a:schemeClr val="bg2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7-C839-B446-897B-EAF32D4DD701}"/>
              </c:ext>
            </c:extLst>
          </c:dPt>
          <c:dPt>
            <c:idx val="4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9-C839-B446-897B-EAF32D4DD701}"/>
              </c:ext>
            </c:extLst>
          </c:dPt>
          <c:dPt>
            <c:idx val="5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B-C839-B446-897B-EAF32D4DD701}"/>
              </c:ext>
            </c:extLst>
          </c:dPt>
          <c:dLbls>
            <c:dLbl>
              <c:idx val="0"/>
              <c:layout>
                <c:manualLayout>
                  <c:x val="0.23067476629580841"/>
                  <c:y val="0.1257633335489841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839-B446-897B-EAF32D4DD701}"/>
                </c:ext>
              </c:extLst>
            </c:dLbl>
            <c:dLbl>
              <c:idx val="1"/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265293935594458"/>
                      <c:h val="0.1365737680478632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839-B446-897B-EAF32D4DD701}"/>
                </c:ext>
              </c:extLst>
            </c:dLbl>
            <c:dLbl>
              <c:idx val="2"/>
              <c:layout>
                <c:manualLayout>
                  <c:x val="-0.15893968130525191"/>
                  <c:y val="-0.257415340648583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839-B446-897B-EAF32D4DD701}"/>
                </c:ext>
              </c:extLst>
            </c:dLbl>
            <c:dLbl>
              <c:idx val="4"/>
              <c:layout>
                <c:manualLayout>
                  <c:x val="2.1320051740282824E-2"/>
                  <c:y val="-1.865367792457676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839-B446-897B-EAF32D4DD701}"/>
                </c:ext>
              </c:extLst>
            </c:dLbl>
            <c:dLbl>
              <c:idx val="5"/>
              <c:layout>
                <c:manualLayout>
                  <c:x val="-6.492656569904931E-2"/>
                  <c:y val="-1.383282749154039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839-B446-897B-EAF32D4DD701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'Производство и цены'!$A$40:$A$45</c:f>
              <c:strCache>
                <c:ptCount val="6"/>
                <c:pt idx="0">
                  <c:v>Земляника</c:v>
                </c:pt>
                <c:pt idx="1">
                  <c:v>Малина и ежевика</c:v>
                </c:pt>
                <c:pt idx="2">
                  <c:v>Смородина</c:v>
                </c:pt>
                <c:pt idx="3">
                  <c:v>Облепиха</c:v>
                </c:pt>
                <c:pt idx="4">
                  <c:v>Голубика</c:v>
                </c:pt>
                <c:pt idx="5">
                  <c:v>Другие</c:v>
                </c:pt>
              </c:strCache>
            </c:strRef>
          </c:cat>
          <c:val>
            <c:numRef>
              <c:f>'Производство и цены'!$B$40:$B$45</c:f>
              <c:numCache>
                <c:formatCode>0%</c:formatCode>
                <c:ptCount val="6"/>
                <c:pt idx="0">
                  <c:v>0.62</c:v>
                </c:pt>
                <c:pt idx="1">
                  <c:v>0.12</c:v>
                </c:pt>
                <c:pt idx="2">
                  <c:v>0.1</c:v>
                </c:pt>
                <c:pt idx="3">
                  <c:v>0.11</c:v>
                </c:pt>
                <c:pt idx="4">
                  <c:v>0.03</c:v>
                </c:pt>
                <c:pt idx="5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839-B446-897B-EAF32D4DD701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7EB80-4DD0-8B41-8A20-64CBF4480AB6}" type="datetimeFigureOut">
              <a:rPr lang="en-RU" smtClean="0"/>
              <a:t>2/23/22</a:t>
            </a:fld>
            <a:endParaRPr lang="en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734B2E-6361-2D4A-9D7E-18C77D8EEB2F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359926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За счет активного развития выращивания ягод в фермерских хозяйствах за последние 10 лет объем производства ягод в нашей стране вырос более чем в два раза</a:t>
            </a:r>
          </a:p>
          <a:p>
            <a:r>
              <a:rPr lang="ru-RU" dirty="0"/>
              <a:t>И все же, чтобы вернуться на уровень 1990 года, урожай ягод в России необходимо еще утроить</a:t>
            </a:r>
          </a:p>
          <a:p>
            <a:r>
              <a:rPr lang="ru-RU" dirty="0"/>
              <a:t>В 2020 году не смотря на расширение ягодных насаждений и развитие технологий выращивания урожай даже несколько сократился</a:t>
            </a:r>
          </a:p>
          <a:p>
            <a:r>
              <a:rPr lang="ru-RU" dirty="0"/>
              <a:t>Основные причины отсутствия роста в прошлом сезоне – погодные факторы (заморозки, засуха) и нехватка рабочих рук из-за ограничения въезда иностранных сезонных рабочих</a:t>
            </a:r>
          </a:p>
          <a:p>
            <a:r>
              <a:rPr lang="ru-RU" dirty="0"/>
              <a:t>Эти факторы сохранили свое влияние и в текущем году. Производители ягод вынуждены под них подстраиваться и выстаивать собственные стратегии развития с их учетом. Например, ряд крупных хозяйств сокращает насаждения земляники, переходя на другие культуры, требующие меньше рабочих рук при сборе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AB0C32-CF76-574D-AB71-8AA779F47CB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9675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Рост площадей выращивания ягод пока незначительный – всего 5,5% за 10 лет. Это связано с тем, что до 2015 года площади выращивания ягод сокращались. Крупные производители ягод год за годом отказывались от части насаждений. И в этой таблице мы видим, что первый рост площадей под ягодниками в крупных хозяйствах был отмечен только в 2020 году. Мы ожидаем, что в этом году эта тенденция продолжится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AB0C32-CF76-574D-AB71-8AA779F47CB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993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Основное развитие производства ягод идет в привязке к каналам сбыта продукции и к повышению эффективности </a:t>
            </a:r>
            <a:r>
              <a:rPr lang="ru-RU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ягодоводческих</a:t>
            </a: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хозяйст</a:t>
            </a:r>
            <a:endParaRPr lang="ru-RU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02D43C-71FE-7C40-90D0-FA3B9F65E14F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410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0" i="0" baseline="0" dirty="0"/>
              <a:t>В 2020 – 2021 гг. проблема кадров заняла ключевое место для участников ягодной отрасли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0" i="0" baseline="0" dirty="0"/>
              <a:t>В первую очередь это связано с запретом въезда иностранных сезонных рабочих, на которых в последние десятилетия была ориентирована отрасль. И хотя в текущем сезоне ситуация с иностранными сотрудниками немного улучшилась и у хозяйств было время, чтобы подготовиться к сезону и предпринять хоть какие-то меры, настоящего решения для данной проблемы все еще не найдено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Одновременно подбор квалифицированных кадров для ягодной отрасли также является крайне серьезной проблемой. Агрономы, выпускающиеся из ВУЗов, не обладают специализированными знаниями о выращивании ягодных культур и, как правило, полностью лишены практического опыта работы в хозяйствах. Необходима доработка специализированных программ обучения для агрономов – </a:t>
            </a:r>
            <a:r>
              <a:rPr lang="ru-RU" dirty="0" err="1"/>
              <a:t>ягодоводов</a:t>
            </a:r>
            <a:r>
              <a:rPr lang="ru-RU" dirty="0"/>
              <a:t> с упором на практический опыт работы на производстве – не менее 50% времени обучения. При обучении отраслевых специалистов необходимо внедрение международного опыта и знаний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Сохраняет свою актуальность и проблема доступа российских производителей к современным эффективным средствам защиты растений, обусловленная тем, что процедура регистрации таких средств крайне дорогая и длительная, а небольшие площади выращивания ягод не позволяют поставщикам СЗР рассчитывать на возврат регистрационных затрат в разумные сроки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После упрощения процедуры внесения новых сортов в </a:t>
            </a:r>
            <a:r>
              <a:rPr lang="ru-RU" dirty="0" err="1"/>
              <a:t>Госсортреестр</a:t>
            </a:r>
            <a:r>
              <a:rPr lang="ru-RU" dirty="0"/>
              <a:t> внедрение и регистрация современных сортов упирается в нежелание поставщиков официально ввозить наиболее востребованные сорта, так как в России у них нет возможности реально защитить свою интеллектуальную собственность. Ягодный союз сейчас старается найти выход из этой ситуации. Возможно опыт смежных отраслей и сотрудничество с другими союзами и ассоциациями помогут нам в этом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02D43C-71FE-7C40-90D0-FA3B9F65E14F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253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A7F0872-BC6C-D64A-BBA0-2694829254B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8267" b="15347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9E6AD71-46D5-9541-B8F8-6B81A7FB27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64251"/>
            <a:ext cx="6629400" cy="1859351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dirty="0"/>
              <a:t>Click to edit Master title style</a:t>
            </a:r>
            <a:endParaRPr lang="en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3D08AF-93F1-7A49-9663-3CAB7FA28C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60127"/>
            <a:ext cx="7753815" cy="117645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84F849-D494-8941-B76B-C011E171C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68647-4381-2044-A885-9FDDA139EB27}" type="datetime1">
              <a:rPr lang="ru-RU" smtClean="0"/>
              <a:t>23.02.2022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60DBD-D8BF-AB41-BF0C-796A63D11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04584" y="6356350"/>
            <a:ext cx="7753816" cy="365125"/>
          </a:xfrm>
        </p:spPr>
        <p:txBody>
          <a:bodyPr/>
          <a:lstStyle/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en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83146-59FB-1846-A868-E36516517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3454" y="6356350"/>
            <a:ext cx="574288" cy="365125"/>
          </a:xfrm>
        </p:spPr>
        <p:txBody>
          <a:bodyPr/>
          <a:lstStyle/>
          <a:p>
            <a:fld id="{A9EF7520-39D1-9441-8AAA-83801A63571E}" type="slidenum">
              <a:rPr lang="en-RU" smtClean="0"/>
              <a:t>‹#›</a:t>
            </a:fld>
            <a:endParaRPr lang="en-RU" dirty="0"/>
          </a:p>
        </p:txBody>
      </p:sp>
    </p:spTree>
    <p:extLst>
      <p:ext uri="{BB962C8B-B14F-4D97-AF65-F5344CB8AC3E}">
        <p14:creationId xmlns:p14="http://schemas.microsoft.com/office/powerpoint/2010/main" val="4228808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9E374-D238-8747-B05B-D24659E52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088" y="365125"/>
            <a:ext cx="96012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D3A204-357B-944A-AA20-04E177C9DC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60088" y="1825625"/>
            <a:ext cx="9601200" cy="4039916"/>
          </a:xfr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7D231A-D7F2-CC45-A06E-1EEA92B43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507C7-8A5F-D349-B19D-EF8E6C9F904A}" type="datetime1">
              <a:rPr lang="ru-RU" smtClean="0"/>
              <a:t>23.02.2022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39478D-8729-2C4A-ABD7-A5D61ADE7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 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en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CADB3-6507-CF45-B492-BECA6897C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886549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F1775F-116F-C94B-BC87-4A6C376A3D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1902212" cy="5811838"/>
          </a:xfrm>
        </p:spPr>
        <p:txBody>
          <a:bodyPr vert="eaVert"/>
          <a:lstStyle/>
          <a:p>
            <a:r>
              <a:rPr lang="en-GB" dirty="0"/>
              <a:t>Click to edit Master title style</a:t>
            </a:r>
            <a:endParaRPr lang="en-RU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FA24E8-99C7-B44A-9EC8-1BA7589D51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64888" y="365125"/>
            <a:ext cx="7007612" cy="5811838"/>
          </a:xfr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AA6AE3-19A0-A041-9C9A-7BBCFF94C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9E669-CDA1-A649-A40E-728B708B1471}" type="datetime1">
              <a:rPr lang="ru-RU" smtClean="0"/>
              <a:t>23.02.2022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82FB28-21A4-3F47-B966-C4A196D72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 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en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41EA2-1C76-4047-97F1-EC1A6EEBE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889066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FDF53-E1AF-A841-899E-04DA1B6C6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276CE-60EF-AF4C-BD34-F4347C38CE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3E3161-7589-E14E-B74E-03751711C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69AF5-E0A8-4145-B751-6732FE0CF08E}" type="datetime1">
              <a:rPr lang="ru-RU" smtClean="0"/>
              <a:t>23.02.2022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CE580D-1D02-8147-8BA6-E42525F59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en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E839F-3EEC-E749-9FC4-920F02FE3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336702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11FF551-4305-8142-8AFB-72822C0CE87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23614"/>
          <a:stretch/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E2629F-AB97-204C-90A5-B66DB1992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6205" y="1709738"/>
            <a:ext cx="930011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 dirty="0"/>
              <a:t>Click to edit Master title style</a:t>
            </a:r>
            <a:endParaRPr lang="en-R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FDAD87-94F4-EB44-96A9-DAC50FEB54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16205" y="4589463"/>
            <a:ext cx="930011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EB336-E95A-DF45-8D1E-B1F092836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518F4-6625-3540-B196-F87F9F49EC4C}" type="datetime1">
              <a:rPr lang="ru-RU" smtClean="0"/>
              <a:t>23.02.2022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61A0BE-3AA4-C348-A92B-F575AE8C1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en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81AAB-F375-AC4C-AF26-BC1CF2F66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561315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F28B2-29B5-0E45-98A3-33E9CA1E5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23FD9-E161-1142-BD5C-F5F87D3DBC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37424" y="1825624"/>
            <a:ext cx="4882376" cy="3960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D0AE90-A876-0B4F-B4D0-F66E45E48F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4778298" cy="3960000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R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E949DD-8EA2-484F-8645-5E50EB3B8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37A0A-59AC-9C4A-8020-6E17C017830E}" type="datetime1">
              <a:rPr lang="ru-RU" smtClean="0"/>
              <a:t>23.02.2022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06FCEF-7098-FA4F-A7EB-C6FB920F1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 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en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15F2A8-EA32-454E-B125-0579C82E7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351363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743C6-6B52-3B48-92D8-411F81F17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424" y="365125"/>
            <a:ext cx="10217964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75E96C-3C72-3E4A-AF7A-40C789AB6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37424" y="1681163"/>
            <a:ext cx="500798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4AE077-79B6-1841-92C6-69A7E08D3E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37424" y="2505075"/>
            <a:ext cx="5007984" cy="33604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C01AB3-17C8-6849-B502-9F7721B6A8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22741" y="1681163"/>
            <a:ext cx="503264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A54D85-60F1-EC4C-BE14-0DF314F220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22741" y="2505075"/>
            <a:ext cx="5032647" cy="33604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9C45CE-7F61-F349-9969-EAF986619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8121-3CE7-3E49-974F-544454248309}" type="datetime1">
              <a:rPr lang="ru-RU" smtClean="0"/>
              <a:t>23.02.2022</a:t>
            </a:fld>
            <a:endParaRPr lang="en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61415E-2F2E-4843-B291-76F3D9A56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 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en-RU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E3098A-B4D5-CF4B-8713-ED8C2ED0E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601730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13A1E-82FD-FC43-8D00-8CDB31BC2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6BBEAC-CA31-6D44-99C4-F2FB56CC3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EAEA3-3F1A-6B45-B49A-6AFBE0E919BA}" type="datetime1">
              <a:rPr lang="ru-RU" smtClean="0"/>
              <a:t>23.02.2022</a:t>
            </a:fld>
            <a:endParaRPr lang="en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60554E-FB52-5C4D-938F-1643A063F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 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en-R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2DA8F8-0B16-144A-AD17-7B0EB4771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732200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C01483-0244-A748-8A87-8CB93DE44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3CCD6-ACDB-484B-B157-59C584859415}" type="datetime1">
              <a:rPr lang="ru-RU" smtClean="0"/>
              <a:t>23.02.2022</a:t>
            </a:fld>
            <a:endParaRPr lang="en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4EB91D-00DC-AE42-A603-0EEEC38AF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 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en-R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AE034C-2E9D-1D4A-A05F-87CCCA548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810466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2A8D7-A2FD-4645-A865-D1E365A6D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424" y="449262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dirty="0"/>
              <a:t>Click to edit Master title style</a:t>
            </a:r>
            <a:endParaRPr lang="en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D243A-3098-994F-A389-6CCE390DB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49263"/>
            <a:ext cx="6172200" cy="54117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BD989D-B2D8-124C-8E12-C6747A9928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37424" y="204946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7CA7B1-F889-4A4B-BDF6-F20712854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4EEAD-6B5F-2241-9525-2554A063C587}" type="datetime1">
              <a:rPr lang="ru-RU" smtClean="0"/>
              <a:t>23.02.2022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8EC1D7-E0A5-5740-BAF3-A8DDBA94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 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en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BE5AEC-E7BF-EB47-9862-42C53A760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134584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12EAA-8B86-E648-AF66-154860382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424" y="449262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5516DD-5622-DA42-9FFD-E329376275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49263"/>
            <a:ext cx="6172200" cy="54117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R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B3527C-B406-0E4B-B005-FE17315BA0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37424" y="204946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A0126E-EACB-004B-A462-A93E0FC45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5633-A952-CD4D-9F56-7258D8D4E7AA}" type="datetime1">
              <a:rPr lang="ru-RU" smtClean="0"/>
              <a:t>23.02.2022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E770A7-4B05-6145-89BC-FECB1C587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 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en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5C0551-6B3E-4F43-B7E5-6C48D542A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444632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EA1B321E-9B11-4640-912D-405782582F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t="23614"/>
          <a:stretch/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50937A-4CD9-B34D-BC78-12F6306C2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6566" y="365125"/>
            <a:ext cx="923321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R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10DA8F-B4D6-6D4F-838D-5135F3743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6566" y="1825625"/>
            <a:ext cx="9233210" cy="41402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646ED-FA13-BB41-AC43-442BA2F4C7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2219" y="6356505"/>
            <a:ext cx="1035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C03CC-E1A1-4145-A94D-FBECA33954E0}" type="datetime1">
              <a:rPr lang="ru-RU" smtClean="0"/>
              <a:t>23.02.2022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AB7DC3-BEE2-D642-B96F-39FBFF4DB0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38130" y="6356350"/>
            <a:ext cx="53770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en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46E2A-DF48-574B-B0AE-715D70E414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799" y="6334357"/>
            <a:ext cx="7359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F7520-39D1-9441-8AAA-83801A63571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194245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15F05-D229-6341-A833-1B92C5BB16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Основные цифры и факторы сезона 2021 </a:t>
            </a:r>
            <a:endParaRPr lang="en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972BED-1038-C74E-969E-A3C97527FD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Ирина Козий, генеральной директор «Ягодного союза» и ИА </a:t>
            </a:r>
            <a:r>
              <a:rPr lang="en-US" dirty="0"/>
              <a:t>FruitNews</a:t>
            </a:r>
            <a:endParaRPr lang="ru-RU" dirty="0"/>
          </a:p>
          <a:p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682293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EF48B3-81E9-E446-8F01-BE2C4F4A1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Импорт черной смородины (тонн)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A60EB5F2-C37D-4E4F-A733-B2364375A7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6808081"/>
              </p:ext>
            </p:extLst>
          </p:nvPr>
        </p:nvGraphicFramePr>
        <p:xfrm>
          <a:off x="2141622" y="1961147"/>
          <a:ext cx="6861884" cy="274737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908348">
                  <a:extLst>
                    <a:ext uri="{9D8B030D-6E8A-4147-A177-3AD203B41FA5}">
                      <a16:colId xmlns:a16="http://schemas.microsoft.com/office/drawing/2014/main" val="3723683112"/>
                    </a:ext>
                  </a:extLst>
                </a:gridCol>
                <a:gridCol w="988384">
                  <a:extLst>
                    <a:ext uri="{9D8B030D-6E8A-4147-A177-3AD203B41FA5}">
                      <a16:colId xmlns:a16="http://schemas.microsoft.com/office/drawing/2014/main" val="933366053"/>
                    </a:ext>
                  </a:extLst>
                </a:gridCol>
                <a:gridCol w="988384">
                  <a:extLst>
                    <a:ext uri="{9D8B030D-6E8A-4147-A177-3AD203B41FA5}">
                      <a16:colId xmlns:a16="http://schemas.microsoft.com/office/drawing/2014/main" val="3976869990"/>
                    </a:ext>
                  </a:extLst>
                </a:gridCol>
                <a:gridCol w="988384">
                  <a:extLst>
                    <a:ext uri="{9D8B030D-6E8A-4147-A177-3AD203B41FA5}">
                      <a16:colId xmlns:a16="http://schemas.microsoft.com/office/drawing/2014/main" val="4270077627"/>
                    </a:ext>
                  </a:extLst>
                </a:gridCol>
                <a:gridCol w="988384">
                  <a:extLst>
                    <a:ext uri="{9D8B030D-6E8A-4147-A177-3AD203B41FA5}">
                      <a16:colId xmlns:a16="http://schemas.microsoft.com/office/drawing/2014/main" val="1160066955"/>
                    </a:ext>
                  </a:extLst>
                </a:gridCol>
              </a:tblGrid>
              <a:tr h="3434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Страны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2018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2019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2020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2021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36674305"/>
                  </a:ext>
                </a:extLst>
              </a:tr>
              <a:tr h="3434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BY - </a:t>
                      </a:r>
                      <a:r>
                        <a:rPr lang="ru-RU" sz="1600" u="none" strike="noStrike">
                          <a:effectLst/>
                        </a:rPr>
                        <a:t>БЕЛАРУСЬ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1572,41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2984,81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59,22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 dirty="0">
                          <a:effectLst/>
                        </a:rPr>
                        <a:t>352,04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23068419"/>
                  </a:ext>
                </a:extLst>
              </a:tr>
              <a:tr h="3434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GE - </a:t>
                      </a:r>
                      <a:r>
                        <a:rPr lang="ru-RU" sz="1600" u="none" strike="noStrike">
                          <a:effectLst/>
                        </a:rPr>
                        <a:t>ГРУЗИЯ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12,42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3,9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36,65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21,88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02931286"/>
                  </a:ext>
                </a:extLst>
              </a:tr>
              <a:tr h="3434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AZ - </a:t>
                      </a:r>
                      <a:r>
                        <a:rPr lang="ru-RU" sz="1600" u="none" strike="noStrike">
                          <a:effectLst/>
                        </a:rPr>
                        <a:t>АЗЕРБАЙДЖАН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0,7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0,64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12,8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5,78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66783610"/>
                  </a:ext>
                </a:extLst>
              </a:tr>
              <a:tr h="3434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MD - </a:t>
                      </a:r>
                      <a:r>
                        <a:rPr lang="ru-RU" sz="1600" u="none" strike="noStrike">
                          <a:effectLst/>
                        </a:rPr>
                        <a:t>МОЛДОВА, РЕСПУБЛИКА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234,47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12,56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13,7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3,1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1230806"/>
                  </a:ext>
                </a:extLst>
              </a:tr>
              <a:tr h="3434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KG - </a:t>
                      </a:r>
                      <a:r>
                        <a:rPr lang="ru-RU" sz="1600" u="none" strike="noStrike" dirty="0">
                          <a:effectLst/>
                        </a:rPr>
                        <a:t>КЫРГЫЗСТАН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0,59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0,98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1,35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0,99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12533549"/>
                  </a:ext>
                </a:extLst>
              </a:tr>
              <a:tr h="3434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RS - </a:t>
                      </a:r>
                      <a:r>
                        <a:rPr lang="ru-RU" sz="1600" u="none" strike="noStrike">
                          <a:effectLst/>
                        </a:rPr>
                        <a:t>СЕРБИЯ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0,08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68941476"/>
                  </a:ext>
                </a:extLst>
              </a:tr>
              <a:tr h="3434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Итого: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1820,59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3002,89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123,8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383,79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70703363"/>
                  </a:ext>
                </a:extLst>
              </a:tr>
            </a:tbl>
          </a:graphicData>
        </a:graphic>
      </p:graphicFrame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A734A2F-9CC2-9048-809C-E1F8D9D10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 </a:t>
            </a:r>
            <a:r>
              <a:rPr lang="ru-RU"/>
              <a:t>Международная конференция Ягоды России 2022</a:t>
            </a:r>
            <a:endParaRPr lang="en-US"/>
          </a:p>
          <a:p>
            <a:r>
              <a:rPr lang="ru-RU"/>
              <a:t>24 – 25 февраля, г. Воронеж</a:t>
            </a:r>
            <a:endParaRPr lang="en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D4E427E-0A2D-4D47-A17B-2AD4821D2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10</a:t>
            </a:fld>
            <a:endParaRPr lang="en-RU"/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2425FFAC-C5E3-5540-AE17-00690A00E0CA}"/>
              </a:ext>
            </a:extLst>
          </p:cNvPr>
          <p:cNvSpPr txBox="1"/>
          <p:nvPr/>
        </p:nvSpPr>
        <p:spPr>
          <a:xfrm>
            <a:off x="2610853" y="5819107"/>
            <a:ext cx="3810000" cy="33342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584200" latinLnBrk="1" hangingPunct="0"/>
            <a:r>
              <a:rPr lang="ru-RU" sz="800" i="1" dirty="0">
                <a:solidFill>
                  <a:srgbClr val="535353"/>
                </a:solidFill>
                <a:sym typeface="Gill Sans Light"/>
              </a:rPr>
              <a:t>Источник: Федеральная таможенная служба (2022)</a:t>
            </a:r>
          </a:p>
          <a:p>
            <a:pPr defTabSz="584200" latinLnBrk="1" hangingPunct="0"/>
            <a:endParaRPr lang="ru-RU" sz="700" i="1" dirty="0">
              <a:solidFill>
                <a:srgbClr val="535353"/>
              </a:solidFill>
              <a:sym typeface="Gill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835162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020B5E-8661-F14C-9D87-CEA6EDE1C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Импорт красной смородины (тонн)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57ECA52-B134-7A48-9014-C7839D963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 </a:t>
            </a:r>
            <a:r>
              <a:rPr lang="ru-RU"/>
              <a:t>Международная конференция Ягоды России 2022</a:t>
            </a:r>
            <a:endParaRPr lang="en-US"/>
          </a:p>
          <a:p>
            <a:r>
              <a:rPr lang="ru-RU"/>
              <a:t>24 – 25 февраля, г. Воронеж</a:t>
            </a:r>
            <a:endParaRPr lang="en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3B77809-DA86-274D-8BB9-87421E97D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11</a:t>
            </a:fld>
            <a:endParaRPr lang="en-RU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11003FD8-6075-2042-B860-B795F7C5B9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557577"/>
              </p:ext>
            </p:extLst>
          </p:nvPr>
        </p:nvGraphicFramePr>
        <p:xfrm>
          <a:off x="1696453" y="1876926"/>
          <a:ext cx="7976935" cy="34290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360571">
                  <a:extLst>
                    <a:ext uri="{9D8B030D-6E8A-4147-A177-3AD203B41FA5}">
                      <a16:colId xmlns:a16="http://schemas.microsoft.com/office/drawing/2014/main" val="1757798854"/>
                    </a:ext>
                  </a:extLst>
                </a:gridCol>
                <a:gridCol w="1154091">
                  <a:extLst>
                    <a:ext uri="{9D8B030D-6E8A-4147-A177-3AD203B41FA5}">
                      <a16:colId xmlns:a16="http://schemas.microsoft.com/office/drawing/2014/main" val="1129017801"/>
                    </a:ext>
                  </a:extLst>
                </a:gridCol>
                <a:gridCol w="1154091">
                  <a:extLst>
                    <a:ext uri="{9D8B030D-6E8A-4147-A177-3AD203B41FA5}">
                      <a16:colId xmlns:a16="http://schemas.microsoft.com/office/drawing/2014/main" val="107941689"/>
                    </a:ext>
                  </a:extLst>
                </a:gridCol>
                <a:gridCol w="1154091">
                  <a:extLst>
                    <a:ext uri="{9D8B030D-6E8A-4147-A177-3AD203B41FA5}">
                      <a16:colId xmlns:a16="http://schemas.microsoft.com/office/drawing/2014/main" val="2193378238"/>
                    </a:ext>
                  </a:extLst>
                </a:gridCol>
                <a:gridCol w="1154091">
                  <a:extLst>
                    <a:ext uri="{9D8B030D-6E8A-4147-A177-3AD203B41FA5}">
                      <a16:colId xmlns:a16="http://schemas.microsoft.com/office/drawing/2014/main" val="1163684968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Страны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2018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2019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2020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2021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6301842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BY - </a:t>
                      </a:r>
                      <a:r>
                        <a:rPr lang="ru-RU" sz="1600" u="none" strike="noStrike">
                          <a:effectLst/>
                        </a:rPr>
                        <a:t>БЕЛАРУСЬ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240,94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186,25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111,56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215,81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8058906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AZ - </a:t>
                      </a:r>
                      <a:r>
                        <a:rPr lang="ru-RU" sz="1600" u="none" strike="noStrike">
                          <a:effectLst/>
                        </a:rPr>
                        <a:t>АЗЕРБАЙДЖАН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24,41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6,97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46,43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96,59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4764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GE - </a:t>
                      </a:r>
                      <a:r>
                        <a:rPr lang="ru-RU" sz="1600" u="none" strike="noStrike">
                          <a:effectLst/>
                        </a:rPr>
                        <a:t>ГРУЗИЯ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6,06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4,67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29,72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25,76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665942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CL - </a:t>
                      </a:r>
                      <a:r>
                        <a:rPr lang="ru-RU" sz="1600" u="none" strike="noStrike">
                          <a:effectLst/>
                        </a:rPr>
                        <a:t>ЧИЛИ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18,61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28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31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4,56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754084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RS - </a:t>
                      </a:r>
                      <a:r>
                        <a:rPr lang="ru-RU" sz="1600" u="none" strike="noStrike">
                          <a:effectLst/>
                        </a:rPr>
                        <a:t>СЕРБИЯ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0,87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2,69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2,66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0907876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MD - </a:t>
                      </a:r>
                      <a:r>
                        <a:rPr lang="ru-RU" sz="1600" u="none" strike="noStrike">
                          <a:effectLst/>
                        </a:rPr>
                        <a:t>МОЛДОВА, РЕСПУБЛИКА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7,5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1,48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1,07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0,94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6296463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AM - </a:t>
                      </a:r>
                      <a:r>
                        <a:rPr lang="ru-RU" sz="1600" u="none" strike="noStrike">
                          <a:effectLst/>
                        </a:rPr>
                        <a:t>АРМЕНИЯ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0,01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687858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Итого: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298,39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227,38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222,47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346,32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37633611"/>
                  </a:ext>
                </a:extLst>
              </a:tr>
            </a:tbl>
          </a:graphicData>
        </a:graphic>
      </p:graphicFrame>
      <p:sp>
        <p:nvSpPr>
          <p:cNvPr id="7" name="TextBox 1">
            <a:extLst>
              <a:ext uri="{FF2B5EF4-FFF2-40B4-BE49-F238E27FC236}">
                <a16:creationId xmlns:a16="http://schemas.microsoft.com/office/drawing/2014/main" id="{93E1CB1C-141E-3D4C-A75C-DC928CE180DB}"/>
              </a:ext>
            </a:extLst>
          </p:cNvPr>
          <p:cNvSpPr txBox="1"/>
          <p:nvPr/>
        </p:nvSpPr>
        <p:spPr>
          <a:xfrm>
            <a:off x="2610853" y="5819107"/>
            <a:ext cx="3810000" cy="33342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584200" latinLnBrk="1" hangingPunct="0"/>
            <a:r>
              <a:rPr lang="ru-RU" sz="800" i="1" dirty="0">
                <a:solidFill>
                  <a:srgbClr val="535353"/>
                </a:solidFill>
                <a:sym typeface="Gill Sans Light"/>
              </a:rPr>
              <a:t>Источник: Федеральная таможенная служба (2022)</a:t>
            </a:r>
          </a:p>
          <a:p>
            <a:pPr defTabSz="584200" latinLnBrk="1" hangingPunct="0"/>
            <a:endParaRPr lang="ru-RU" sz="700" i="1" dirty="0">
              <a:solidFill>
                <a:srgbClr val="535353"/>
              </a:solidFill>
              <a:sym typeface="Gill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2747179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EEFE3A-294E-2048-BA34-2D3AB1DFA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Импорт крыжовника (тонн)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837D9E3-334A-F944-BBD6-77DF94D3C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 </a:t>
            </a:r>
            <a:r>
              <a:rPr lang="ru-RU"/>
              <a:t>Международная конференция Ягоды России 2022</a:t>
            </a:r>
            <a:endParaRPr lang="en-US"/>
          </a:p>
          <a:p>
            <a:r>
              <a:rPr lang="ru-RU"/>
              <a:t>24 – 25 февраля, г. Воронеж</a:t>
            </a:r>
            <a:endParaRPr lang="en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D7AF629-AF86-6B4E-BB72-53973A9A1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12</a:t>
            </a:fld>
            <a:endParaRPr lang="en-RU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053913AF-7AB6-F94D-9E27-E7FAB313FE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132426"/>
              </p:ext>
            </p:extLst>
          </p:nvPr>
        </p:nvGraphicFramePr>
        <p:xfrm>
          <a:off x="1938130" y="1961147"/>
          <a:ext cx="7059822" cy="217905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038842">
                  <a:extLst>
                    <a:ext uri="{9D8B030D-6E8A-4147-A177-3AD203B41FA5}">
                      <a16:colId xmlns:a16="http://schemas.microsoft.com/office/drawing/2014/main" val="3535616972"/>
                    </a:ext>
                  </a:extLst>
                </a:gridCol>
                <a:gridCol w="1005245">
                  <a:extLst>
                    <a:ext uri="{9D8B030D-6E8A-4147-A177-3AD203B41FA5}">
                      <a16:colId xmlns:a16="http://schemas.microsoft.com/office/drawing/2014/main" val="2673270816"/>
                    </a:ext>
                  </a:extLst>
                </a:gridCol>
                <a:gridCol w="1005245">
                  <a:extLst>
                    <a:ext uri="{9D8B030D-6E8A-4147-A177-3AD203B41FA5}">
                      <a16:colId xmlns:a16="http://schemas.microsoft.com/office/drawing/2014/main" val="1773718728"/>
                    </a:ext>
                  </a:extLst>
                </a:gridCol>
                <a:gridCol w="1005245">
                  <a:extLst>
                    <a:ext uri="{9D8B030D-6E8A-4147-A177-3AD203B41FA5}">
                      <a16:colId xmlns:a16="http://schemas.microsoft.com/office/drawing/2014/main" val="3055192498"/>
                    </a:ext>
                  </a:extLst>
                </a:gridCol>
                <a:gridCol w="1005245">
                  <a:extLst>
                    <a:ext uri="{9D8B030D-6E8A-4147-A177-3AD203B41FA5}">
                      <a16:colId xmlns:a16="http://schemas.microsoft.com/office/drawing/2014/main" val="239803607"/>
                    </a:ext>
                  </a:extLst>
                </a:gridCol>
              </a:tblGrid>
              <a:tr h="3112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Страны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2018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2019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2020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2021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28565335"/>
                  </a:ext>
                </a:extLst>
              </a:tr>
              <a:tr h="3112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BY - </a:t>
                      </a:r>
                      <a:r>
                        <a:rPr lang="ru-RU" sz="1600" u="none" strike="noStrike">
                          <a:effectLst/>
                        </a:rPr>
                        <a:t>БЕЛАРУСЬ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27,57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15,24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 dirty="0">
                          <a:effectLst/>
                        </a:rPr>
                        <a:t>60,53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 dirty="0">
                          <a:effectLst/>
                        </a:rPr>
                        <a:t>32,23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72238933"/>
                  </a:ext>
                </a:extLst>
              </a:tr>
              <a:tr h="3112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MD - </a:t>
                      </a:r>
                      <a:r>
                        <a:rPr lang="ru-RU" sz="1600" u="none" strike="noStrike">
                          <a:effectLst/>
                        </a:rPr>
                        <a:t>МОЛДОВА, РЕСПУБЛИКА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14,27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</a:rPr>
                        <a:t>24,75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 dirty="0">
                          <a:effectLst/>
                        </a:rPr>
                        <a:t>24,29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 dirty="0">
                          <a:effectLst/>
                        </a:rPr>
                        <a:t>16,82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88541512"/>
                  </a:ext>
                </a:extLst>
              </a:tr>
              <a:tr h="3112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AZ - </a:t>
                      </a:r>
                      <a:r>
                        <a:rPr lang="ru-RU" sz="1600" u="none" strike="noStrike" dirty="0">
                          <a:effectLst/>
                        </a:rPr>
                        <a:t>АЗЕРБАЙДЖАН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 dirty="0">
                          <a:effectLst/>
                        </a:rPr>
                        <a:t>9,36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 dirty="0">
                          <a:effectLst/>
                        </a:rPr>
                        <a:t>8,36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04146885"/>
                  </a:ext>
                </a:extLst>
              </a:tr>
              <a:tr h="3112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KG - </a:t>
                      </a:r>
                      <a:r>
                        <a:rPr lang="ru-RU" sz="1600" u="none" strike="noStrike" dirty="0">
                          <a:effectLst/>
                        </a:rPr>
                        <a:t>КЫРГЫЗСТАН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 dirty="0">
                          <a:effectLst/>
                        </a:rPr>
                        <a:t>3,29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97668939"/>
                  </a:ext>
                </a:extLst>
              </a:tr>
              <a:tr h="3112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CL - </a:t>
                      </a:r>
                      <a:r>
                        <a:rPr lang="ru-RU" sz="1600" u="none" strike="noStrike" dirty="0">
                          <a:effectLst/>
                        </a:rPr>
                        <a:t>ЧИЛИ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 dirty="0">
                          <a:effectLst/>
                        </a:rPr>
                        <a:t>0,29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51003566"/>
                  </a:ext>
                </a:extLst>
              </a:tr>
              <a:tr h="3112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Итого: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41,84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39,99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94,18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60,99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67062051"/>
                  </a:ext>
                </a:extLst>
              </a:tr>
            </a:tbl>
          </a:graphicData>
        </a:graphic>
      </p:graphicFrame>
      <p:sp>
        <p:nvSpPr>
          <p:cNvPr id="7" name="TextBox 1">
            <a:extLst>
              <a:ext uri="{FF2B5EF4-FFF2-40B4-BE49-F238E27FC236}">
                <a16:creationId xmlns:a16="http://schemas.microsoft.com/office/drawing/2014/main" id="{D9991CCF-E3A6-5041-B446-E036982F112B}"/>
              </a:ext>
            </a:extLst>
          </p:cNvPr>
          <p:cNvSpPr txBox="1"/>
          <p:nvPr/>
        </p:nvSpPr>
        <p:spPr>
          <a:xfrm>
            <a:off x="2610853" y="5819107"/>
            <a:ext cx="3810000" cy="33342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584200" latinLnBrk="1" hangingPunct="0"/>
            <a:r>
              <a:rPr lang="ru-RU" sz="800" i="1" dirty="0">
                <a:solidFill>
                  <a:srgbClr val="535353"/>
                </a:solidFill>
                <a:sym typeface="Gill Sans Light"/>
              </a:rPr>
              <a:t>Источник: Федеральная таможенная служба (2022)</a:t>
            </a:r>
          </a:p>
          <a:p>
            <a:pPr defTabSz="584200" latinLnBrk="1" hangingPunct="0"/>
            <a:endParaRPr lang="ru-RU" sz="700" i="1" dirty="0">
              <a:solidFill>
                <a:srgbClr val="535353"/>
              </a:solidFill>
              <a:sym typeface="Gill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2062882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5B0648-6615-C14B-8B8F-05990818B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Импорт посадочного материала земляники садовой (тыс. штук)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598CA57-9B8E-494E-B58B-DFE6DF1CF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 </a:t>
            </a:r>
            <a:r>
              <a:rPr lang="ru-RU"/>
              <a:t>Международная конференция Ягоды России 2022</a:t>
            </a:r>
            <a:endParaRPr lang="en-US"/>
          </a:p>
          <a:p>
            <a:r>
              <a:rPr lang="ru-RU"/>
              <a:t>24 – 25 февраля, г. Воронеж</a:t>
            </a:r>
            <a:endParaRPr lang="en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C2B84B8-DEB3-154B-86E9-BB6077CB6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13</a:t>
            </a:fld>
            <a:endParaRPr lang="en-RU"/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E8F72F29-01B4-5C41-9E72-1E2FBB914895}"/>
              </a:ext>
            </a:extLst>
          </p:cNvPr>
          <p:cNvSpPr txBox="1"/>
          <p:nvPr/>
        </p:nvSpPr>
        <p:spPr>
          <a:xfrm>
            <a:off x="2610853" y="5952810"/>
            <a:ext cx="3810000" cy="33342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584200" latinLnBrk="1" hangingPunct="0"/>
            <a:r>
              <a:rPr lang="ru-RU" sz="800" i="1" dirty="0">
                <a:solidFill>
                  <a:srgbClr val="535353"/>
                </a:solidFill>
                <a:sym typeface="Gill Sans Light"/>
              </a:rPr>
              <a:t>Источник: Федеральная таможенная служба (2022)</a:t>
            </a:r>
          </a:p>
          <a:p>
            <a:pPr defTabSz="584200" latinLnBrk="1" hangingPunct="0"/>
            <a:endParaRPr lang="ru-RU" sz="700" i="1" dirty="0">
              <a:solidFill>
                <a:srgbClr val="535353"/>
              </a:solidFill>
              <a:sym typeface="Gill Sans Light"/>
            </a:endParaRPr>
          </a:p>
        </p:txBody>
      </p:sp>
      <p:graphicFrame>
        <p:nvGraphicFramePr>
          <p:cNvPr id="12" name="Объект 11">
            <a:extLst>
              <a:ext uri="{FF2B5EF4-FFF2-40B4-BE49-F238E27FC236}">
                <a16:creationId xmlns:a16="http://schemas.microsoft.com/office/drawing/2014/main" id="{41815C43-8D5E-0544-A9FF-21D1467A91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1074950"/>
              </p:ext>
            </p:extLst>
          </p:nvPr>
        </p:nvGraphicFramePr>
        <p:xfrm>
          <a:off x="1660358" y="1760802"/>
          <a:ext cx="7928808" cy="41920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930213">
                  <a:extLst>
                    <a:ext uri="{9D8B030D-6E8A-4147-A177-3AD203B41FA5}">
                      <a16:colId xmlns:a16="http://schemas.microsoft.com/office/drawing/2014/main" val="213916302"/>
                    </a:ext>
                  </a:extLst>
                </a:gridCol>
                <a:gridCol w="999719">
                  <a:extLst>
                    <a:ext uri="{9D8B030D-6E8A-4147-A177-3AD203B41FA5}">
                      <a16:colId xmlns:a16="http://schemas.microsoft.com/office/drawing/2014/main" val="809852324"/>
                    </a:ext>
                  </a:extLst>
                </a:gridCol>
                <a:gridCol w="999719">
                  <a:extLst>
                    <a:ext uri="{9D8B030D-6E8A-4147-A177-3AD203B41FA5}">
                      <a16:colId xmlns:a16="http://schemas.microsoft.com/office/drawing/2014/main" val="2688548284"/>
                    </a:ext>
                  </a:extLst>
                </a:gridCol>
                <a:gridCol w="999719">
                  <a:extLst>
                    <a:ext uri="{9D8B030D-6E8A-4147-A177-3AD203B41FA5}">
                      <a16:colId xmlns:a16="http://schemas.microsoft.com/office/drawing/2014/main" val="3403018143"/>
                    </a:ext>
                  </a:extLst>
                </a:gridCol>
                <a:gridCol w="999719">
                  <a:extLst>
                    <a:ext uri="{9D8B030D-6E8A-4147-A177-3AD203B41FA5}">
                      <a16:colId xmlns:a16="http://schemas.microsoft.com/office/drawing/2014/main" val="1335087384"/>
                    </a:ext>
                  </a:extLst>
                </a:gridCol>
                <a:gridCol w="999719">
                  <a:extLst>
                    <a:ext uri="{9D8B030D-6E8A-4147-A177-3AD203B41FA5}">
                      <a16:colId xmlns:a16="http://schemas.microsoft.com/office/drawing/2014/main" val="4076333485"/>
                    </a:ext>
                  </a:extLst>
                </a:gridCol>
              </a:tblGrid>
              <a:tr h="262000"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>
                          <a:effectLst/>
                        </a:rPr>
                        <a:t>Импорт посадочного материала земляники садовой (тыс. штук)</a:t>
                      </a:r>
                      <a:endParaRPr lang="ru-RU" sz="1600" b="1" i="0" u="none" strike="noStrike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5243334"/>
                  </a:ext>
                </a:extLst>
              </a:tr>
              <a:tr h="26200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 dirty="0">
                          <a:effectLst/>
                        </a:rPr>
                        <a:t>Страна</a:t>
                      </a:r>
                      <a:endParaRPr lang="ru-RU" sz="1600" b="1" i="0" u="none" strike="noStrike" dirty="0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 dirty="0">
                          <a:effectLst/>
                        </a:rPr>
                        <a:t>2017</a:t>
                      </a:r>
                      <a:endParaRPr lang="ru-RU" sz="1600" b="1" i="0" u="none" strike="noStrike" dirty="0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 dirty="0">
                          <a:effectLst/>
                        </a:rPr>
                        <a:t>2018</a:t>
                      </a:r>
                      <a:endParaRPr lang="ru-RU" sz="1600" b="1" i="0" u="none" strike="noStrike" dirty="0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 dirty="0">
                          <a:effectLst/>
                        </a:rPr>
                        <a:t>2019</a:t>
                      </a:r>
                      <a:endParaRPr lang="ru-RU" sz="1600" b="1" i="0" u="none" strike="noStrike" dirty="0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 dirty="0">
                          <a:effectLst/>
                        </a:rPr>
                        <a:t>2020</a:t>
                      </a:r>
                      <a:endParaRPr lang="ru-RU" sz="1600" b="1" i="0" u="none" strike="noStrike" dirty="0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 dirty="0">
                          <a:effectLst/>
                        </a:rPr>
                        <a:t>2021</a:t>
                      </a:r>
                      <a:endParaRPr lang="ru-RU" sz="1600" b="1" i="0" u="none" strike="noStrike" dirty="0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88910746"/>
                  </a:ext>
                </a:extLst>
              </a:tr>
              <a:tr h="26200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u="none" strike="noStrike">
                          <a:effectLst/>
                        </a:rPr>
                        <a:t>Польша</a:t>
                      </a:r>
                      <a:endParaRPr lang="ru-RU" sz="1600" b="0" i="0" u="none" strike="noStrike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>
                          <a:effectLst/>
                        </a:rPr>
                        <a:t>1502</a:t>
                      </a:r>
                      <a:endParaRPr lang="ru-RU" sz="1600" b="0" i="0" u="none" strike="noStrike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>
                          <a:effectLst/>
                        </a:rPr>
                        <a:t>1170</a:t>
                      </a:r>
                      <a:endParaRPr lang="ru-RU" sz="1600" b="0" i="0" u="none" strike="noStrike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>
                          <a:effectLst/>
                        </a:rPr>
                        <a:t>2367</a:t>
                      </a:r>
                      <a:endParaRPr lang="ru-RU" sz="1600" b="0" i="0" u="none" strike="noStrike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4243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12248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40857355"/>
                  </a:ext>
                </a:extLst>
              </a:tr>
              <a:tr h="26200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u="none" strike="noStrike">
                          <a:effectLst/>
                        </a:rPr>
                        <a:t>Беларусь</a:t>
                      </a:r>
                      <a:endParaRPr lang="ru-RU" sz="1600" b="0" i="0" u="none" strike="noStrike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>
                          <a:effectLst/>
                        </a:rPr>
                        <a:t>2762</a:t>
                      </a:r>
                      <a:endParaRPr lang="ru-RU" sz="1600" b="0" i="0" u="none" strike="noStrike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>
                          <a:effectLst/>
                        </a:rPr>
                        <a:t>7903</a:t>
                      </a:r>
                      <a:endParaRPr lang="ru-RU" sz="1600" b="0" i="0" u="none" strike="noStrike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>
                          <a:effectLst/>
                        </a:rPr>
                        <a:t>13771</a:t>
                      </a:r>
                      <a:endParaRPr lang="ru-RU" sz="1600" b="0" i="0" u="none" strike="noStrike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12187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5311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44272785"/>
                  </a:ext>
                </a:extLst>
              </a:tr>
              <a:tr h="26200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u="none" strike="noStrike">
                          <a:effectLst/>
                        </a:rPr>
                        <a:t>Нидерланды</a:t>
                      </a:r>
                      <a:endParaRPr lang="ru-RU" sz="1600" b="0" i="0" u="none" strike="noStrike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>
                          <a:effectLst/>
                        </a:rPr>
                        <a:t>1,6</a:t>
                      </a:r>
                      <a:endParaRPr lang="ru-RU" sz="1600" b="0" i="0" u="none" strike="noStrike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>
                          <a:effectLst/>
                        </a:rPr>
                        <a:t>1119</a:t>
                      </a:r>
                      <a:endParaRPr lang="ru-RU" sz="1600" b="0" i="0" u="none" strike="noStrike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>
                          <a:effectLst/>
                        </a:rPr>
                        <a:t>1692</a:t>
                      </a:r>
                      <a:endParaRPr lang="ru-RU" sz="1600" b="0" i="0" u="none" strike="noStrike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1760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4232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03636328"/>
                  </a:ext>
                </a:extLst>
              </a:tr>
              <a:tr h="26200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u="none" strike="noStrike">
                          <a:effectLst/>
                        </a:rPr>
                        <a:t>Италия</a:t>
                      </a:r>
                      <a:endParaRPr lang="ru-RU" sz="1600" b="0" i="0" u="none" strike="noStrike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>
                          <a:effectLst/>
                        </a:rPr>
                        <a:t>2985</a:t>
                      </a:r>
                      <a:endParaRPr lang="ru-RU" sz="1600" b="0" i="0" u="none" strike="noStrike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>
                          <a:effectLst/>
                        </a:rPr>
                        <a:t>3640</a:t>
                      </a:r>
                      <a:endParaRPr lang="ru-RU" sz="1600" b="0" i="0" u="none" strike="noStrike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>
                          <a:effectLst/>
                        </a:rPr>
                        <a:t>2369</a:t>
                      </a:r>
                      <a:endParaRPr lang="ru-RU" sz="1600" b="0" i="0" u="none" strike="noStrike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2556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3945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88648539"/>
                  </a:ext>
                </a:extLst>
              </a:tr>
              <a:tr h="26200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u="none" strike="noStrike">
                          <a:effectLst/>
                        </a:rPr>
                        <a:t>Венгрия</a:t>
                      </a:r>
                      <a:endParaRPr lang="ru-RU" sz="1600" b="0" i="0" u="none" strike="noStrike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>
                          <a:effectLst/>
                        </a:rPr>
                        <a:t>212</a:t>
                      </a:r>
                      <a:endParaRPr lang="ru-RU" sz="1600" b="0" i="0" u="none" strike="noStrike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>
                          <a:effectLst/>
                        </a:rPr>
                        <a:t>69</a:t>
                      </a:r>
                      <a:endParaRPr lang="ru-RU" sz="1600" b="0" i="0" u="none" strike="noStrike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>
                          <a:effectLst/>
                        </a:rPr>
                        <a:t>9</a:t>
                      </a:r>
                      <a:endParaRPr lang="ru-RU" sz="1600" b="0" i="0" u="none" strike="noStrike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2726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08101002"/>
                  </a:ext>
                </a:extLst>
              </a:tr>
              <a:tr h="26200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u="none" strike="noStrike">
                          <a:effectLst/>
                        </a:rPr>
                        <a:t>Германия</a:t>
                      </a:r>
                      <a:endParaRPr lang="ru-RU" sz="1600" b="0" i="0" u="none" strike="noStrike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>
                          <a:effectLst/>
                        </a:rPr>
                        <a:t>1292</a:t>
                      </a:r>
                      <a:endParaRPr lang="ru-RU" sz="1600" b="0" i="0" u="none" strike="noStrike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>
                          <a:effectLst/>
                        </a:rPr>
                        <a:t>4464</a:t>
                      </a:r>
                      <a:endParaRPr lang="ru-RU" sz="1600" b="0" i="0" u="none" strike="noStrike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>
                          <a:effectLst/>
                        </a:rPr>
                        <a:t>676</a:t>
                      </a:r>
                      <a:endParaRPr lang="ru-RU" sz="1600" b="0" i="0" u="none" strike="noStrike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936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239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16298877"/>
                  </a:ext>
                </a:extLst>
              </a:tr>
              <a:tr h="26200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u="none" strike="noStrike">
                          <a:effectLst/>
                        </a:rPr>
                        <a:t>Босния и Герцеговина</a:t>
                      </a:r>
                      <a:endParaRPr lang="ru-RU" sz="1600" b="0" i="0" u="none" strike="noStrike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70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58208014"/>
                  </a:ext>
                </a:extLst>
              </a:tr>
              <a:tr h="26200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u="none" strike="noStrike">
                          <a:effectLst/>
                        </a:rPr>
                        <a:t>Латвия</a:t>
                      </a:r>
                      <a:endParaRPr lang="ru-RU" sz="1600" b="0" i="0" u="none" strike="noStrike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>
                          <a:effectLst/>
                        </a:rPr>
                        <a:t>1031</a:t>
                      </a:r>
                      <a:endParaRPr lang="ru-RU" sz="1600" b="0" i="0" u="none" strike="noStrike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>
                          <a:effectLst/>
                        </a:rPr>
                        <a:t>601</a:t>
                      </a:r>
                      <a:endParaRPr lang="ru-RU" sz="1600" b="0" i="0" u="none" strike="noStrike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>
                          <a:effectLst/>
                        </a:rPr>
                        <a:t>603</a:t>
                      </a:r>
                      <a:endParaRPr lang="ru-RU" sz="1600" b="0" i="0" u="none" strike="noStrike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1415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11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18431401"/>
                  </a:ext>
                </a:extLst>
              </a:tr>
              <a:tr h="26200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u="none" strike="noStrike">
                          <a:effectLst/>
                        </a:rPr>
                        <a:t>Финляндия</a:t>
                      </a:r>
                      <a:endParaRPr lang="ru-RU" sz="1600" b="0" i="0" u="none" strike="noStrike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>
                          <a:effectLst/>
                        </a:rPr>
                        <a:t>1</a:t>
                      </a:r>
                      <a:endParaRPr lang="ru-RU" sz="1600" b="0" i="0" u="none" strike="noStrike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8859013"/>
                  </a:ext>
                </a:extLst>
              </a:tr>
              <a:tr h="26200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u="none" strike="noStrike">
                          <a:effectLst/>
                        </a:rPr>
                        <a:t>Япония</a:t>
                      </a:r>
                      <a:endParaRPr lang="ru-RU" sz="1600" b="0" i="0" u="none" strike="noStrike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>
                          <a:effectLst/>
                        </a:rPr>
                        <a:t>1</a:t>
                      </a:r>
                      <a:endParaRPr lang="ru-RU" sz="1600" b="0" i="0" u="none" strike="noStrike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13638849"/>
                  </a:ext>
                </a:extLst>
              </a:tr>
              <a:tr h="26200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u="none" strike="noStrike">
                          <a:effectLst/>
                        </a:rPr>
                        <a:t>Южная Корея</a:t>
                      </a:r>
                      <a:endParaRPr lang="ru-RU" sz="1600" b="0" i="0" u="none" strike="noStrike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>
                          <a:effectLst/>
                        </a:rPr>
                        <a:t>25</a:t>
                      </a:r>
                      <a:endParaRPr lang="ru-RU" sz="1600" b="0" i="0" u="none" strike="noStrike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5880820"/>
                  </a:ext>
                </a:extLst>
              </a:tr>
              <a:tr h="26200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u="none" strike="noStrike">
                          <a:effectLst/>
                        </a:rPr>
                        <a:t>Турция</a:t>
                      </a:r>
                      <a:endParaRPr lang="ru-RU" sz="1600" b="0" i="0" u="none" strike="noStrike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>
                          <a:effectLst/>
                        </a:rPr>
                        <a:t>130</a:t>
                      </a:r>
                      <a:endParaRPr lang="ru-RU" sz="1600" b="0" i="0" u="none" strike="noStrike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22079807"/>
                  </a:ext>
                </a:extLst>
              </a:tr>
              <a:tr h="26200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u="none" strike="noStrike">
                          <a:effectLst/>
                        </a:rPr>
                        <a:t>Азербайджан</a:t>
                      </a:r>
                      <a:endParaRPr lang="ru-RU" sz="1600" b="0" i="0" u="none" strike="noStrike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466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63482122"/>
                  </a:ext>
                </a:extLst>
              </a:tr>
              <a:tr h="26200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u="none" strike="noStrike">
                          <a:effectLst/>
                        </a:rPr>
                        <a:t>Итого:</a:t>
                      </a:r>
                      <a:endParaRPr lang="ru-RU" sz="1600" b="0" i="0" u="none" strike="noStrike">
                        <a:solidFill>
                          <a:srgbClr val="3F3F3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9811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19096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21489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23569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28781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274838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1030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AA192D-A267-354E-AC0D-F394EB51A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Потребности российских производителей ягод в посадочном материале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901DFE2-9AFA-A144-B275-1C35E9D52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 </a:t>
            </a:r>
            <a:r>
              <a:rPr lang="ru-RU"/>
              <a:t>Международная конференция Ягоды России 2022</a:t>
            </a:r>
            <a:endParaRPr lang="en-US"/>
          </a:p>
          <a:p>
            <a:r>
              <a:rPr lang="ru-RU"/>
              <a:t>24 – 25 февраля, г. Воронеж</a:t>
            </a:r>
            <a:endParaRPr lang="en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B771927-AF18-4D45-B534-09D844DCE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14</a:t>
            </a:fld>
            <a:endParaRPr lang="en-RU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11D300D9-D6A5-9644-BBD2-E11183A25D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357031"/>
              </p:ext>
            </p:extLst>
          </p:nvPr>
        </p:nvGraphicFramePr>
        <p:xfrm>
          <a:off x="2111979" y="1932928"/>
          <a:ext cx="8042384" cy="3782849"/>
        </p:xfrm>
        <a:graphic>
          <a:graphicData uri="http://schemas.openxmlformats.org/drawingml/2006/table">
            <a:tbl>
              <a:tblPr firstRow="1" firstCol="1" lastCol="1">
                <a:tableStyleId>{5940675A-B579-460E-94D1-54222C63F5DA}</a:tableStyleId>
              </a:tblPr>
              <a:tblGrid>
                <a:gridCol w="1484162">
                  <a:extLst>
                    <a:ext uri="{9D8B030D-6E8A-4147-A177-3AD203B41FA5}">
                      <a16:colId xmlns:a16="http://schemas.microsoft.com/office/drawing/2014/main" val="1895564952"/>
                    </a:ext>
                  </a:extLst>
                </a:gridCol>
                <a:gridCol w="951386">
                  <a:extLst>
                    <a:ext uri="{9D8B030D-6E8A-4147-A177-3AD203B41FA5}">
                      <a16:colId xmlns:a16="http://schemas.microsoft.com/office/drawing/2014/main" val="3677489431"/>
                    </a:ext>
                  </a:extLst>
                </a:gridCol>
                <a:gridCol w="964071">
                  <a:extLst>
                    <a:ext uri="{9D8B030D-6E8A-4147-A177-3AD203B41FA5}">
                      <a16:colId xmlns:a16="http://schemas.microsoft.com/office/drawing/2014/main" val="2599018551"/>
                    </a:ext>
                  </a:extLst>
                </a:gridCol>
                <a:gridCol w="1094094">
                  <a:extLst>
                    <a:ext uri="{9D8B030D-6E8A-4147-A177-3AD203B41FA5}">
                      <a16:colId xmlns:a16="http://schemas.microsoft.com/office/drawing/2014/main" val="688723231"/>
                    </a:ext>
                  </a:extLst>
                </a:gridCol>
                <a:gridCol w="1246316">
                  <a:extLst>
                    <a:ext uri="{9D8B030D-6E8A-4147-A177-3AD203B41FA5}">
                      <a16:colId xmlns:a16="http://schemas.microsoft.com/office/drawing/2014/main" val="2995718543"/>
                    </a:ext>
                  </a:extLst>
                </a:gridCol>
                <a:gridCol w="1017983">
                  <a:extLst>
                    <a:ext uri="{9D8B030D-6E8A-4147-A177-3AD203B41FA5}">
                      <a16:colId xmlns:a16="http://schemas.microsoft.com/office/drawing/2014/main" val="540086109"/>
                    </a:ext>
                  </a:extLst>
                </a:gridCol>
                <a:gridCol w="1284372">
                  <a:extLst>
                    <a:ext uri="{9D8B030D-6E8A-4147-A177-3AD203B41FA5}">
                      <a16:colId xmlns:a16="http://schemas.microsoft.com/office/drawing/2014/main" val="2240753398"/>
                    </a:ext>
                  </a:extLst>
                </a:gridCol>
              </a:tblGrid>
              <a:tr h="686705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Расчет потребности сельхозпроизводителей и КФХ в посадочном материале для сохранения текущих площадей выращивания</a:t>
                      </a:r>
                      <a:endParaRPr lang="ru-RU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9344" marR="9344" marT="9344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7597544"/>
                  </a:ext>
                </a:extLst>
              </a:tr>
              <a:tr h="9642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Культура</a:t>
                      </a:r>
                      <a:endParaRPr lang="ru-RU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Площади насаждений (га)</a:t>
                      </a:r>
                      <a:endParaRPr lang="ru-RU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Нормативные сроки ротации насаждений (лет)</a:t>
                      </a:r>
                      <a:endParaRPr lang="ru-RU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Необходимая площадь ежегодных закладок насаждений (га)</a:t>
                      </a:r>
                      <a:endParaRPr lang="ru-RU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Нормативная плотность размещения растений (шт./га)</a:t>
                      </a:r>
                      <a:endParaRPr lang="ru-RU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При схеме посадки</a:t>
                      </a:r>
                      <a:endParaRPr lang="ru-RU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Минимальная ежегодная потребность в посадочном материале* (шт.)</a:t>
                      </a:r>
                      <a:endParaRPr lang="ru-RU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extLst>
                  <a:ext uri="{0D108BD9-81ED-4DB2-BD59-A6C34878D82A}">
                    <a16:rowId xmlns:a16="http://schemas.microsoft.com/office/drawing/2014/main" val="1438502930"/>
                  </a:ext>
                </a:extLst>
              </a:tr>
              <a:tr h="612240">
                <a:tc>
                  <a:txBody>
                    <a:bodyPr/>
                    <a:lstStyle/>
                    <a:p>
                      <a:pPr marL="36000" algn="l" fontAlgn="b"/>
                      <a:r>
                        <a:rPr lang="ru-RU" sz="1200" u="none" strike="noStrike" dirty="0">
                          <a:effectLst/>
                        </a:rPr>
                        <a:t>Земляника садовая</a:t>
                      </a:r>
                      <a:endParaRPr lang="ru-RU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2548,6</a:t>
                      </a:r>
                      <a:endParaRPr lang="ru-RU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3 года</a:t>
                      </a:r>
                      <a:endParaRPr lang="ru-RU" sz="1200" b="0" i="0" u="none" strike="noStrike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850</a:t>
                      </a:r>
                      <a:endParaRPr lang="ru-RU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40000</a:t>
                      </a:r>
                      <a:endParaRPr lang="ru-RU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Двустрочная с расстоянием 30 см</a:t>
                      </a:r>
                      <a:endParaRPr lang="ru-RU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39078533</a:t>
                      </a:r>
                      <a:endParaRPr lang="ru-RU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extLst>
                  <a:ext uri="{0D108BD9-81ED-4DB2-BD59-A6C34878D82A}">
                    <a16:rowId xmlns:a16="http://schemas.microsoft.com/office/drawing/2014/main" val="2134980814"/>
                  </a:ext>
                </a:extLst>
              </a:tr>
              <a:tr h="228901">
                <a:tc>
                  <a:txBody>
                    <a:bodyPr/>
                    <a:lstStyle/>
                    <a:p>
                      <a:pPr marL="36000" algn="l" fontAlgn="b"/>
                      <a:r>
                        <a:rPr lang="ru-RU" sz="1200" u="none" strike="noStrike" dirty="0">
                          <a:effectLst/>
                        </a:rPr>
                        <a:t>Малина</a:t>
                      </a:r>
                      <a:endParaRPr lang="ru-RU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2412,2</a:t>
                      </a:r>
                      <a:endParaRPr lang="ru-RU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6-7 лет</a:t>
                      </a:r>
                      <a:endParaRPr lang="ru-RU" sz="1200" b="0" i="0" u="none" strike="noStrike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371</a:t>
                      </a:r>
                      <a:endParaRPr lang="ru-RU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6000</a:t>
                      </a:r>
                      <a:endParaRPr lang="ru-RU" sz="1200" b="0" i="0" u="none" strike="noStrike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3,5 м х 0,5 м</a:t>
                      </a:r>
                      <a:endParaRPr lang="ru-RU" sz="1200" b="0" i="0" u="none" strike="noStrike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2560643</a:t>
                      </a:r>
                      <a:endParaRPr lang="ru-RU" sz="1200" b="0" i="0" u="none" strike="noStrike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extLst>
                  <a:ext uri="{0D108BD9-81ED-4DB2-BD59-A6C34878D82A}">
                    <a16:rowId xmlns:a16="http://schemas.microsoft.com/office/drawing/2014/main" val="3520622580"/>
                  </a:ext>
                </a:extLst>
              </a:tr>
              <a:tr h="228901">
                <a:tc>
                  <a:txBody>
                    <a:bodyPr/>
                    <a:lstStyle/>
                    <a:p>
                      <a:pPr marL="36000" algn="l" fontAlgn="b"/>
                      <a:r>
                        <a:rPr lang="ru-RU" sz="1200" u="none" strike="noStrike" dirty="0">
                          <a:effectLst/>
                        </a:rPr>
                        <a:t>Смородина</a:t>
                      </a:r>
                      <a:endParaRPr lang="ru-RU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3271,2</a:t>
                      </a:r>
                      <a:endParaRPr lang="ru-RU" sz="1200" b="0" i="0" u="none" strike="noStrike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8-10 лет</a:t>
                      </a:r>
                      <a:endParaRPr lang="ru-RU" sz="1200" b="0" i="0" u="none" strike="noStrike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363</a:t>
                      </a:r>
                      <a:endParaRPr lang="ru-RU" sz="1200" b="0" i="0" u="none" strike="noStrike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3400</a:t>
                      </a:r>
                      <a:endParaRPr lang="ru-RU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3 м х 1 м</a:t>
                      </a:r>
                      <a:endParaRPr lang="ru-RU" sz="1200" b="0" i="0" u="none" strike="noStrike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1421155</a:t>
                      </a:r>
                      <a:endParaRPr lang="ru-RU" sz="1200" b="0" i="0" u="none" strike="noStrike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extLst>
                  <a:ext uri="{0D108BD9-81ED-4DB2-BD59-A6C34878D82A}">
                    <a16:rowId xmlns:a16="http://schemas.microsoft.com/office/drawing/2014/main" val="438291360"/>
                  </a:ext>
                </a:extLst>
              </a:tr>
              <a:tr h="228901">
                <a:tc>
                  <a:txBody>
                    <a:bodyPr/>
                    <a:lstStyle/>
                    <a:p>
                      <a:pPr marL="36000" algn="l" fontAlgn="b"/>
                      <a:r>
                        <a:rPr lang="ru-RU" sz="1200" u="none" strike="noStrike" dirty="0">
                          <a:effectLst/>
                        </a:rPr>
                        <a:t>Крыжовник</a:t>
                      </a:r>
                      <a:endParaRPr lang="ru-RU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66,7</a:t>
                      </a:r>
                      <a:endParaRPr lang="ru-RU" sz="1200" b="0" i="0" u="none" strike="noStrike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9-12 лет</a:t>
                      </a:r>
                      <a:endParaRPr lang="ru-RU" sz="1200" b="0" i="0" u="none" strike="noStrike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3400</a:t>
                      </a:r>
                      <a:endParaRPr lang="ru-RU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3 м х 1 м</a:t>
                      </a:r>
                      <a:endParaRPr lang="ru-RU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24838</a:t>
                      </a:r>
                      <a:endParaRPr lang="ru-RU" sz="1200" b="0" i="0" u="none" strike="noStrike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extLst>
                  <a:ext uri="{0D108BD9-81ED-4DB2-BD59-A6C34878D82A}">
                    <a16:rowId xmlns:a16="http://schemas.microsoft.com/office/drawing/2014/main" val="684827102"/>
                  </a:ext>
                </a:extLst>
              </a:tr>
              <a:tr h="228901">
                <a:tc>
                  <a:txBody>
                    <a:bodyPr/>
                    <a:lstStyle/>
                    <a:p>
                      <a:pPr marL="36000" algn="l" fontAlgn="b"/>
                      <a:r>
                        <a:rPr lang="ru-RU" sz="1200" u="none" strike="noStrike" dirty="0">
                          <a:effectLst/>
                        </a:rPr>
                        <a:t>Рябина черноплодная</a:t>
                      </a:r>
                      <a:endParaRPr lang="ru-RU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942,2</a:t>
                      </a:r>
                      <a:endParaRPr lang="ru-RU" sz="1200" b="0" i="0" u="none" strike="noStrike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9-10 лет</a:t>
                      </a:r>
                      <a:endParaRPr lang="ru-RU" sz="1200" b="0" i="0" u="none" strike="noStrike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99</a:t>
                      </a:r>
                      <a:endParaRPr lang="ru-RU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2500</a:t>
                      </a:r>
                      <a:endParaRPr lang="ru-RU" sz="1200" b="0" i="0" u="none" strike="noStrike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4 м х 1,5 м</a:t>
                      </a:r>
                      <a:endParaRPr lang="ru-RU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285139</a:t>
                      </a:r>
                      <a:endParaRPr lang="ru-RU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extLst>
                  <a:ext uri="{0D108BD9-81ED-4DB2-BD59-A6C34878D82A}">
                    <a16:rowId xmlns:a16="http://schemas.microsoft.com/office/drawing/2014/main" val="3926200632"/>
                  </a:ext>
                </a:extLst>
              </a:tr>
              <a:tr h="228901">
                <a:tc>
                  <a:txBody>
                    <a:bodyPr/>
                    <a:lstStyle/>
                    <a:p>
                      <a:pPr marL="36000" algn="l" fontAlgn="b"/>
                      <a:r>
                        <a:rPr lang="ru-RU" sz="1200" u="none" strike="noStrike" dirty="0">
                          <a:effectLst/>
                        </a:rPr>
                        <a:t>Облепиха</a:t>
                      </a:r>
                      <a:endParaRPr lang="ru-RU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4034,4</a:t>
                      </a:r>
                      <a:endParaRPr lang="ru-RU" sz="1200" b="0" i="0" u="none" strike="noStrike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12-15 лет</a:t>
                      </a:r>
                      <a:endParaRPr lang="ru-RU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299</a:t>
                      </a:r>
                      <a:endParaRPr lang="ru-RU" sz="1200" b="0" i="0" u="none" strike="noStrike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1250</a:t>
                      </a:r>
                      <a:endParaRPr lang="ru-RU" sz="1200" b="0" i="0" u="none" strike="noStrike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4 м х 2 м</a:t>
                      </a:r>
                      <a:endParaRPr lang="ru-RU" sz="1200" b="0" i="0" u="none" strike="noStrike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429589</a:t>
                      </a:r>
                      <a:endParaRPr lang="ru-RU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extLst>
                  <a:ext uri="{0D108BD9-81ED-4DB2-BD59-A6C34878D82A}">
                    <a16:rowId xmlns:a16="http://schemas.microsoft.com/office/drawing/2014/main" val="699752665"/>
                  </a:ext>
                </a:extLst>
              </a:tr>
              <a:tr h="228901">
                <a:tc>
                  <a:txBody>
                    <a:bodyPr/>
                    <a:lstStyle/>
                    <a:p>
                      <a:pPr marL="36000" algn="l" fontAlgn="b"/>
                      <a:r>
                        <a:rPr lang="ru-RU" sz="1200" u="none" strike="noStrike" dirty="0">
                          <a:effectLst/>
                        </a:rPr>
                        <a:t>Другие</a:t>
                      </a:r>
                      <a:endParaRPr lang="ru-RU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896,8</a:t>
                      </a:r>
                      <a:endParaRPr lang="ru-RU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15-20 лет</a:t>
                      </a:r>
                      <a:endParaRPr lang="ru-RU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51</a:t>
                      </a:r>
                      <a:endParaRPr lang="ru-RU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3400</a:t>
                      </a:r>
                      <a:endParaRPr lang="ru-RU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3 м х 1 м</a:t>
                      </a:r>
                      <a:endParaRPr lang="ru-RU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200371</a:t>
                      </a:r>
                      <a:endParaRPr lang="ru-RU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9344" marR="9344" marT="9344" marB="0" anchor="ctr"/>
                </a:tc>
                <a:extLst>
                  <a:ext uri="{0D108BD9-81ED-4DB2-BD59-A6C34878D82A}">
                    <a16:rowId xmlns:a16="http://schemas.microsoft.com/office/drawing/2014/main" val="3339330280"/>
                  </a:ext>
                </a:extLst>
              </a:tr>
            </a:tbl>
          </a:graphicData>
        </a:graphic>
      </p:graphicFrame>
      <p:sp>
        <p:nvSpPr>
          <p:cNvPr id="7" name="TextBox 1">
            <a:extLst>
              <a:ext uri="{FF2B5EF4-FFF2-40B4-BE49-F238E27FC236}">
                <a16:creationId xmlns:a16="http://schemas.microsoft.com/office/drawing/2014/main" id="{7895AB11-6D57-014C-ACBA-217E6480DEF0}"/>
              </a:ext>
            </a:extLst>
          </p:cNvPr>
          <p:cNvSpPr txBox="1"/>
          <p:nvPr/>
        </p:nvSpPr>
        <p:spPr>
          <a:xfrm>
            <a:off x="2610852" y="5819107"/>
            <a:ext cx="4475747" cy="33342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584200" latinLnBrk="1" hangingPunct="0"/>
            <a:r>
              <a:rPr lang="ru-RU" sz="800" i="1" dirty="0">
                <a:solidFill>
                  <a:srgbClr val="535353"/>
                </a:solidFill>
                <a:sym typeface="Gill Sans Light"/>
              </a:rPr>
              <a:t>Источник: Расчеты Ягодного союза на основе данных Сельскохозяйственной переписи 2016 г.</a:t>
            </a:r>
          </a:p>
          <a:p>
            <a:pPr defTabSz="584200" latinLnBrk="1" hangingPunct="0"/>
            <a:endParaRPr lang="ru-RU" sz="700" i="1" dirty="0">
              <a:solidFill>
                <a:srgbClr val="535353"/>
              </a:solidFill>
              <a:sym typeface="Gill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25278812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D230CAFA-5BDD-6248-860A-83B5EF2AD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Ключевые направления развития ягодной отрасли в России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3B4B1FA-0B1C-1448-B255-D7FBE620E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6566" y="1825625"/>
            <a:ext cx="9233210" cy="46672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ru-RU" dirty="0"/>
              <a:t>Новые проекты строго ориентированы на каналы сбыта</a:t>
            </a:r>
          </a:p>
          <a:p>
            <a:pPr>
              <a:lnSpc>
                <a:spcPct val="120000"/>
              </a:lnSpc>
            </a:pPr>
            <a:r>
              <a:rPr lang="ru-RU" dirty="0"/>
              <a:t>Появляются успешные кооперативы</a:t>
            </a:r>
          </a:p>
          <a:p>
            <a:pPr>
              <a:lnSpc>
                <a:spcPct val="120000"/>
              </a:lnSpc>
            </a:pPr>
            <a:r>
              <a:rPr lang="ru-RU" dirty="0"/>
              <a:t>Формируется производство и рынок ягод для переработки</a:t>
            </a:r>
          </a:p>
          <a:p>
            <a:pPr>
              <a:lnSpc>
                <a:spcPct val="120000"/>
              </a:lnSpc>
            </a:pPr>
            <a:r>
              <a:rPr lang="ru-RU" dirty="0"/>
              <a:t>Внедрение интенсивных технологий выращивания</a:t>
            </a:r>
          </a:p>
          <a:p>
            <a:pPr lvl="1"/>
            <a:r>
              <a:rPr lang="ru-RU" dirty="0"/>
              <a:t>Выращивание ягод в туннелях, применение сеток и пленок на шпалерах</a:t>
            </a:r>
          </a:p>
          <a:p>
            <a:pPr lvl="1"/>
            <a:r>
              <a:rPr lang="ru-RU" dirty="0"/>
              <a:t>Применение малообъемных технологий</a:t>
            </a:r>
          </a:p>
          <a:p>
            <a:pPr lvl="1"/>
            <a:r>
              <a:rPr lang="ru-RU" dirty="0"/>
              <a:t>Автоматизация полива и питания</a:t>
            </a:r>
          </a:p>
          <a:p>
            <a:pPr>
              <a:lnSpc>
                <a:spcPct val="120000"/>
              </a:lnSpc>
            </a:pPr>
            <a:r>
              <a:rPr lang="ru-RU" dirty="0"/>
              <a:t>Изменение приоритетов и выращивание новых ягодных культур:</a:t>
            </a:r>
          </a:p>
          <a:p>
            <a:pPr lvl="1">
              <a:lnSpc>
                <a:spcPct val="120000"/>
              </a:lnSpc>
            </a:pPr>
            <a:r>
              <a:rPr lang="ru-RU" dirty="0"/>
              <a:t>Малина и ежевика</a:t>
            </a:r>
          </a:p>
          <a:p>
            <a:pPr lvl="1">
              <a:lnSpc>
                <a:spcPct val="120000"/>
              </a:lnSpc>
            </a:pPr>
            <a:r>
              <a:rPr lang="ru-RU" dirty="0"/>
              <a:t>Голубика</a:t>
            </a:r>
          </a:p>
          <a:p>
            <a:pPr lvl="1">
              <a:lnSpc>
                <a:spcPct val="120000"/>
              </a:lnSpc>
            </a:pPr>
            <a:r>
              <a:rPr lang="ru-RU" dirty="0"/>
              <a:t>Смородина, облепиха, черноплодная рябина</a:t>
            </a:r>
          </a:p>
          <a:p>
            <a:pPr lvl="1">
              <a:lnSpc>
                <a:spcPct val="120000"/>
              </a:lnSpc>
            </a:pPr>
            <a:r>
              <a:rPr lang="ru-RU" dirty="0"/>
              <a:t>Клюква, морошка, княженика, брусника и т.д.</a:t>
            </a:r>
          </a:p>
          <a:p>
            <a:pPr>
              <a:lnSpc>
                <a:spcPct val="120000"/>
              </a:lnSpc>
            </a:pPr>
            <a:endParaRPr lang="ru-RU" dirty="0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0241A94B-4D0A-2A45-B820-1F4353558021}"/>
              </a:ext>
            </a:extLst>
          </p:cNvPr>
          <p:cNvSpPr/>
          <p:nvPr/>
        </p:nvSpPr>
        <p:spPr>
          <a:xfrm>
            <a:off x="841434" y="1970852"/>
            <a:ext cx="167762" cy="167762"/>
          </a:xfrm>
          <a:prstGeom prst="ellipse">
            <a:avLst/>
          </a:prstGeom>
          <a:solidFill>
            <a:srgbClr val="64BF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900">
              <a:solidFill>
                <a:schemeClr val="tx1"/>
              </a:solidFill>
            </a:endParaRPr>
          </a:p>
        </p:txBody>
      </p:sp>
      <p:sp>
        <p:nvSpPr>
          <p:cNvPr id="6" name="Oval 11">
            <a:extLst>
              <a:ext uri="{FF2B5EF4-FFF2-40B4-BE49-F238E27FC236}">
                <a16:creationId xmlns:a16="http://schemas.microsoft.com/office/drawing/2014/main" id="{97494ED5-6D5C-294F-A9E6-D80716FE2372}"/>
              </a:ext>
            </a:extLst>
          </p:cNvPr>
          <p:cNvSpPr/>
          <p:nvPr/>
        </p:nvSpPr>
        <p:spPr>
          <a:xfrm>
            <a:off x="841434" y="3345119"/>
            <a:ext cx="167762" cy="167762"/>
          </a:xfrm>
          <a:prstGeom prst="ellipse">
            <a:avLst/>
          </a:prstGeom>
          <a:solidFill>
            <a:srgbClr val="8AC7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900">
              <a:solidFill>
                <a:schemeClr val="tx1"/>
              </a:solidFill>
            </a:endParaRPr>
          </a:p>
        </p:txBody>
      </p:sp>
      <p:sp>
        <p:nvSpPr>
          <p:cNvPr id="7" name="Oval 14">
            <a:extLst>
              <a:ext uri="{FF2B5EF4-FFF2-40B4-BE49-F238E27FC236}">
                <a16:creationId xmlns:a16="http://schemas.microsoft.com/office/drawing/2014/main" id="{828DFF1F-A89F-0043-9B0A-03C235421843}"/>
              </a:ext>
            </a:extLst>
          </p:cNvPr>
          <p:cNvSpPr/>
          <p:nvPr/>
        </p:nvSpPr>
        <p:spPr>
          <a:xfrm>
            <a:off x="841434" y="5113896"/>
            <a:ext cx="167762" cy="167762"/>
          </a:xfrm>
          <a:prstGeom prst="ellipse">
            <a:avLst/>
          </a:prstGeom>
          <a:solidFill>
            <a:srgbClr val="FF81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900">
              <a:solidFill>
                <a:schemeClr val="tx1"/>
              </a:solidFill>
            </a:endParaRPr>
          </a:p>
        </p:txBody>
      </p:sp>
      <p:sp>
        <p:nvSpPr>
          <p:cNvPr id="9" name="Oval 18">
            <a:extLst>
              <a:ext uri="{FF2B5EF4-FFF2-40B4-BE49-F238E27FC236}">
                <a16:creationId xmlns:a16="http://schemas.microsoft.com/office/drawing/2014/main" id="{FE500F35-F422-194C-85A8-FDA31E1A44B0}"/>
              </a:ext>
            </a:extLst>
          </p:cNvPr>
          <p:cNvSpPr/>
          <p:nvPr/>
        </p:nvSpPr>
        <p:spPr>
          <a:xfrm>
            <a:off x="841434" y="5645430"/>
            <a:ext cx="167762" cy="167762"/>
          </a:xfrm>
          <a:prstGeom prst="ellipse">
            <a:avLst/>
          </a:prstGeom>
          <a:solidFill>
            <a:srgbClr val="685C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9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2954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6585BC5-B696-1345-BBB8-A361140EE3A7}"/>
              </a:ext>
            </a:extLst>
          </p:cNvPr>
          <p:cNvSpPr txBox="1"/>
          <p:nvPr/>
        </p:nvSpPr>
        <p:spPr>
          <a:xfrm>
            <a:off x="4715635" y="1740717"/>
            <a:ext cx="6748656" cy="453844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Нехватка кадров:</a:t>
            </a:r>
          </a:p>
          <a:p>
            <a:pPr marL="742950" lvl="1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ru-RU" sz="2400" dirty="0"/>
              <a:t>Сезонных рабочих</a:t>
            </a:r>
          </a:p>
          <a:p>
            <a:pPr marL="742950" lvl="1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ru-RU" sz="2400" dirty="0"/>
              <a:t>Квалифицированных специалистов</a:t>
            </a:r>
          </a:p>
          <a:p>
            <a:pPr lvl="1"/>
            <a:endParaRPr lang="ru-R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Отсутствие эффективных средств защиты ягодных культур, разрешенные к применению на территории Российской Федерации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Недостаточное количество зарегистрированных в России сортов и отсутствие защиты прав патентообладателей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66CCBC9-20C0-7E42-BAB6-52EAE51339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710" y="2205631"/>
            <a:ext cx="3472639" cy="2665485"/>
          </a:xfrm>
          <a:prstGeom prst="rect">
            <a:avLst/>
          </a:prstGeom>
        </p:spPr>
      </p:pic>
      <p:grpSp>
        <p:nvGrpSpPr>
          <p:cNvPr id="7" name="Group 35">
            <a:extLst>
              <a:ext uri="{FF2B5EF4-FFF2-40B4-BE49-F238E27FC236}">
                <a16:creationId xmlns:a16="http://schemas.microsoft.com/office/drawing/2014/main" id="{C2AAB86C-2D45-EB4D-AABC-D2468D7FBAA5}"/>
              </a:ext>
            </a:extLst>
          </p:cNvPr>
          <p:cNvGrpSpPr/>
          <p:nvPr/>
        </p:nvGrpSpPr>
        <p:grpSpPr>
          <a:xfrm>
            <a:off x="4206074" y="1789859"/>
            <a:ext cx="762000" cy="762000"/>
            <a:chOff x="9658350" y="5314950"/>
            <a:chExt cx="4762500" cy="4762500"/>
          </a:xfrm>
        </p:grpSpPr>
        <p:grpSp>
          <p:nvGrpSpPr>
            <p:cNvPr id="8" name="Group 37">
              <a:extLst>
                <a:ext uri="{FF2B5EF4-FFF2-40B4-BE49-F238E27FC236}">
                  <a16:creationId xmlns:a16="http://schemas.microsoft.com/office/drawing/2014/main" id="{7392C2F2-2219-004E-964D-F77A9CA70147}"/>
                </a:ext>
              </a:extLst>
            </p:cNvPr>
            <p:cNvGrpSpPr/>
            <p:nvPr/>
          </p:nvGrpSpPr>
          <p:grpSpPr>
            <a:xfrm>
              <a:off x="9658350" y="5314950"/>
              <a:ext cx="4762500" cy="4762500"/>
              <a:chOff x="9658350" y="5314950"/>
              <a:chExt cx="4762500" cy="4762500"/>
            </a:xfrm>
          </p:grpSpPr>
          <p:sp>
            <p:nvSpPr>
              <p:cNvPr id="10" name="Freeform 39">
                <a:extLst>
                  <a:ext uri="{FF2B5EF4-FFF2-40B4-BE49-F238E27FC236}">
                    <a16:creationId xmlns:a16="http://schemas.microsoft.com/office/drawing/2014/main" id="{2480AAF7-48F5-DF42-9433-E62003AF0A66}"/>
                  </a:ext>
                </a:extLst>
              </p:cNvPr>
              <p:cNvSpPr/>
              <p:nvPr/>
            </p:nvSpPr>
            <p:spPr>
              <a:xfrm>
                <a:off x="12039600" y="5314950"/>
                <a:ext cx="2381250" cy="2381250"/>
              </a:xfrm>
              <a:custGeom>
                <a:avLst/>
                <a:gdLst>
                  <a:gd name="connsiteX0" fmla="*/ 0 w 2381250"/>
                  <a:gd name="connsiteY0" fmla="*/ 0 h 2381250"/>
                  <a:gd name="connsiteX1" fmla="*/ 2381250 w 2381250"/>
                  <a:gd name="connsiteY1" fmla="*/ 2381250 h 2381250"/>
                  <a:gd name="connsiteX2" fmla="*/ 0 w 2381250"/>
                  <a:gd name="connsiteY2" fmla="*/ 2381250 h 2381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81250" h="2381250">
                    <a:moveTo>
                      <a:pt x="0" y="0"/>
                    </a:moveTo>
                    <a:cubicBezTo>
                      <a:pt x="1315128" y="0"/>
                      <a:pt x="2381250" y="1066122"/>
                      <a:pt x="2381250" y="2381250"/>
                    </a:cubicBezTo>
                    <a:lnTo>
                      <a:pt x="0" y="2381250"/>
                    </a:lnTo>
                    <a:close/>
                  </a:path>
                </a:pathLst>
              </a:custGeom>
              <a:solidFill>
                <a:srgbClr val="FE686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 sz="90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Freeform 40">
                <a:extLst>
                  <a:ext uri="{FF2B5EF4-FFF2-40B4-BE49-F238E27FC236}">
                    <a16:creationId xmlns:a16="http://schemas.microsoft.com/office/drawing/2014/main" id="{45AAF42C-6C67-E942-80B9-EF1A45BA025B}"/>
                  </a:ext>
                </a:extLst>
              </p:cNvPr>
              <p:cNvSpPr/>
              <p:nvPr/>
            </p:nvSpPr>
            <p:spPr>
              <a:xfrm flipV="1">
                <a:off x="12039600" y="7696200"/>
                <a:ext cx="2381250" cy="2381250"/>
              </a:xfrm>
              <a:custGeom>
                <a:avLst/>
                <a:gdLst>
                  <a:gd name="connsiteX0" fmla="*/ 0 w 2381250"/>
                  <a:gd name="connsiteY0" fmla="*/ 0 h 2381250"/>
                  <a:gd name="connsiteX1" fmla="*/ 2381250 w 2381250"/>
                  <a:gd name="connsiteY1" fmla="*/ 2381250 h 2381250"/>
                  <a:gd name="connsiteX2" fmla="*/ 0 w 2381250"/>
                  <a:gd name="connsiteY2" fmla="*/ 2381250 h 2381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81250" h="2381250">
                    <a:moveTo>
                      <a:pt x="0" y="0"/>
                    </a:moveTo>
                    <a:cubicBezTo>
                      <a:pt x="1315128" y="0"/>
                      <a:pt x="2381250" y="1066122"/>
                      <a:pt x="2381250" y="2381250"/>
                    </a:cubicBezTo>
                    <a:lnTo>
                      <a:pt x="0" y="2381250"/>
                    </a:lnTo>
                    <a:close/>
                  </a:path>
                </a:pathLst>
              </a:custGeom>
              <a:solidFill>
                <a:srgbClr val="8AC7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 sz="90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Freeform 41">
                <a:extLst>
                  <a:ext uri="{FF2B5EF4-FFF2-40B4-BE49-F238E27FC236}">
                    <a16:creationId xmlns:a16="http://schemas.microsoft.com/office/drawing/2014/main" id="{03DBBCDA-A3A2-554D-9982-BFE00692584B}"/>
                  </a:ext>
                </a:extLst>
              </p:cNvPr>
              <p:cNvSpPr/>
              <p:nvPr/>
            </p:nvSpPr>
            <p:spPr>
              <a:xfrm flipH="1">
                <a:off x="9658350" y="5314950"/>
                <a:ext cx="2381250" cy="2381250"/>
              </a:xfrm>
              <a:custGeom>
                <a:avLst/>
                <a:gdLst>
                  <a:gd name="connsiteX0" fmla="*/ 0 w 2381250"/>
                  <a:gd name="connsiteY0" fmla="*/ 0 h 2381250"/>
                  <a:gd name="connsiteX1" fmla="*/ 2381250 w 2381250"/>
                  <a:gd name="connsiteY1" fmla="*/ 2381250 h 2381250"/>
                  <a:gd name="connsiteX2" fmla="*/ 0 w 2381250"/>
                  <a:gd name="connsiteY2" fmla="*/ 2381250 h 2381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81250" h="2381250">
                    <a:moveTo>
                      <a:pt x="0" y="0"/>
                    </a:moveTo>
                    <a:cubicBezTo>
                      <a:pt x="1315128" y="0"/>
                      <a:pt x="2381250" y="1066122"/>
                      <a:pt x="2381250" y="2381250"/>
                    </a:cubicBezTo>
                    <a:lnTo>
                      <a:pt x="0" y="2381250"/>
                    </a:lnTo>
                    <a:close/>
                  </a:path>
                </a:pathLst>
              </a:custGeom>
              <a:solidFill>
                <a:srgbClr val="64BFE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 sz="90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Freeform 42">
                <a:extLst>
                  <a:ext uri="{FF2B5EF4-FFF2-40B4-BE49-F238E27FC236}">
                    <a16:creationId xmlns:a16="http://schemas.microsoft.com/office/drawing/2014/main" id="{5D274AA1-0523-D34B-86CF-62CD1242460C}"/>
                  </a:ext>
                </a:extLst>
              </p:cNvPr>
              <p:cNvSpPr/>
              <p:nvPr/>
            </p:nvSpPr>
            <p:spPr>
              <a:xfrm flipH="1" flipV="1">
                <a:off x="9658350" y="7696200"/>
                <a:ext cx="2381250" cy="2381250"/>
              </a:xfrm>
              <a:custGeom>
                <a:avLst/>
                <a:gdLst>
                  <a:gd name="connsiteX0" fmla="*/ 0 w 2381250"/>
                  <a:gd name="connsiteY0" fmla="*/ 0 h 2381250"/>
                  <a:gd name="connsiteX1" fmla="*/ 2381250 w 2381250"/>
                  <a:gd name="connsiteY1" fmla="*/ 2381250 h 2381250"/>
                  <a:gd name="connsiteX2" fmla="*/ 0 w 2381250"/>
                  <a:gd name="connsiteY2" fmla="*/ 2381250 h 2381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81250" h="2381250">
                    <a:moveTo>
                      <a:pt x="0" y="0"/>
                    </a:moveTo>
                    <a:cubicBezTo>
                      <a:pt x="1315128" y="0"/>
                      <a:pt x="2381250" y="1066122"/>
                      <a:pt x="2381250" y="2381250"/>
                    </a:cubicBezTo>
                    <a:lnTo>
                      <a:pt x="0" y="2381250"/>
                    </a:lnTo>
                    <a:close/>
                  </a:path>
                </a:pathLst>
              </a:custGeom>
              <a:solidFill>
                <a:srgbClr val="FF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 sz="9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9" name="Oval 38">
              <a:extLst>
                <a:ext uri="{FF2B5EF4-FFF2-40B4-BE49-F238E27FC236}">
                  <a16:creationId xmlns:a16="http://schemas.microsoft.com/office/drawing/2014/main" id="{B9661806-0C6F-4E46-9865-7AF1EB58F846}"/>
                </a:ext>
              </a:extLst>
            </p:cNvPr>
            <p:cNvSpPr/>
            <p:nvPr/>
          </p:nvSpPr>
          <p:spPr>
            <a:xfrm>
              <a:off x="10111923" y="5768523"/>
              <a:ext cx="3855357" cy="385535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sz="900">
                <a:solidFill>
                  <a:schemeClr val="tx1"/>
                </a:solidFill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102FD49F-E414-F549-9CCD-BED3C9EEA379}"/>
              </a:ext>
            </a:extLst>
          </p:cNvPr>
          <p:cNvSpPr txBox="1"/>
          <p:nvPr/>
        </p:nvSpPr>
        <p:spPr>
          <a:xfrm>
            <a:off x="4414592" y="1976639"/>
            <a:ext cx="34496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200" dirty="0">
                <a:solidFill>
                  <a:srgbClr val="41414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1</a:t>
            </a:r>
          </a:p>
        </p:txBody>
      </p:sp>
      <p:grpSp>
        <p:nvGrpSpPr>
          <p:cNvPr id="15" name="Group 35">
            <a:extLst>
              <a:ext uri="{FF2B5EF4-FFF2-40B4-BE49-F238E27FC236}">
                <a16:creationId xmlns:a16="http://schemas.microsoft.com/office/drawing/2014/main" id="{996AC110-8C06-394F-9F65-66646489ADD2}"/>
              </a:ext>
            </a:extLst>
          </p:cNvPr>
          <p:cNvGrpSpPr/>
          <p:nvPr/>
        </p:nvGrpSpPr>
        <p:grpSpPr>
          <a:xfrm>
            <a:off x="4206074" y="3175368"/>
            <a:ext cx="762000" cy="762000"/>
            <a:chOff x="9658350" y="5314950"/>
            <a:chExt cx="4762500" cy="4762500"/>
          </a:xfrm>
        </p:grpSpPr>
        <p:grpSp>
          <p:nvGrpSpPr>
            <p:cNvPr id="16" name="Group 37">
              <a:extLst>
                <a:ext uri="{FF2B5EF4-FFF2-40B4-BE49-F238E27FC236}">
                  <a16:creationId xmlns:a16="http://schemas.microsoft.com/office/drawing/2014/main" id="{93EFDB79-CC08-D149-B870-C6A7F1993BCB}"/>
                </a:ext>
              </a:extLst>
            </p:cNvPr>
            <p:cNvGrpSpPr/>
            <p:nvPr/>
          </p:nvGrpSpPr>
          <p:grpSpPr>
            <a:xfrm>
              <a:off x="9658350" y="5314950"/>
              <a:ext cx="4762500" cy="4762500"/>
              <a:chOff x="9658350" y="5314950"/>
              <a:chExt cx="4762500" cy="4762500"/>
            </a:xfrm>
          </p:grpSpPr>
          <p:sp>
            <p:nvSpPr>
              <p:cNvPr id="18" name="Freeform 39">
                <a:extLst>
                  <a:ext uri="{FF2B5EF4-FFF2-40B4-BE49-F238E27FC236}">
                    <a16:creationId xmlns:a16="http://schemas.microsoft.com/office/drawing/2014/main" id="{3085E898-3195-334C-AFFF-0A755723B986}"/>
                  </a:ext>
                </a:extLst>
              </p:cNvPr>
              <p:cNvSpPr/>
              <p:nvPr/>
            </p:nvSpPr>
            <p:spPr>
              <a:xfrm>
                <a:off x="12039600" y="5314950"/>
                <a:ext cx="2381250" cy="2381250"/>
              </a:xfrm>
              <a:custGeom>
                <a:avLst/>
                <a:gdLst>
                  <a:gd name="connsiteX0" fmla="*/ 0 w 2381250"/>
                  <a:gd name="connsiteY0" fmla="*/ 0 h 2381250"/>
                  <a:gd name="connsiteX1" fmla="*/ 2381250 w 2381250"/>
                  <a:gd name="connsiteY1" fmla="*/ 2381250 h 2381250"/>
                  <a:gd name="connsiteX2" fmla="*/ 0 w 2381250"/>
                  <a:gd name="connsiteY2" fmla="*/ 2381250 h 2381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81250" h="2381250">
                    <a:moveTo>
                      <a:pt x="0" y="0"/>
                    </a:moveTo>
                    <a:cubicBezTo>
                      <a:pt x="1315128" y="0"/>
                      <a:pt x="2381250" y="1066122"/>
                      <a:pt x="2381250" y="2381250"/>
                    </a:cubicBezTo>
                    <a:lnTo>
                      <a:pt x="0" y="2381250"/>
                    </a:lnTo>
                    <a:close/>
                  </a:path>
                </a:pathLst>
              </a:custGeom>
              <a:solidFill>
                <a:srgbClr val="FE686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 sz="90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Freeform 40">
                <a:extLst>
                  <a:ext uri="{FF2B5EF4-FFF2-40B4-BE49-F238E27FC236}">
                    <a16:creationId xmlns:a16="http://schemas.microsoft.com/office/drawing/2014/main" id="{5DF96756-81C4-DA46-B539-0D0C8362FB4A}"/>
                  </a:ext>
                </a:extLst>
              </p:cNvPr>
              <p:cNvSpPr/>
              <p:nvPr/>
            </p:nvSpPr>
            <p:spPr>
              <a:xfrm flipV="1">
                <a:off x="12039600" y="7696200"/>
                <a:ext cx="2381250" cy="2381250"/>
              </a:xfrm>
              <a:custGeom>
                <a:avLst/>
                <a:gdLst>
                  <a:gd name="connsiteX0" fmla="*/ 0 w 2381250"/>
                  <a:gd name="connsiteY0" fmla="*/ 0 h 2381250"/>
                  <a:gd name="connsiteX1" fmla="*/ 2381250 w 2381250"/>
                  <a:gd name="connsiteY1" fmla="*/ 2381250 h 2381250"/>
                  <a:gd name="connsiteX2" fmla="*/ 0 w 2381250"/>
                  <a:gd name="connsiteY2" fmla="*/ 2381250 h 2381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81250" h="2381250">
                    <a:moveTo>
                      <a:pt x="0" y="0"/>
                    </a:moveTo>
                    <a:cubicBezTo>
                      <a:pt x="1315128" y="0"/>
                      <a:pt x="2381250" y="1066122"/>
                      <a:pt x="2381250" y="2381250"/>
                    </a:cubicBezTo>
                    <a:lnTo>
                      <a:pt x="0" y="2381250"/>
                    </a:lnTo>
                    <a:close/>
                  </a:path>
                </a:pathLst>
              </a:custGeom>
              <a:solidFill>
                <a:srgbClr val="8AC7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 sz="90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Freeform 41">
                <a:extLst>
                  <a:ext uri="{FF2B5EF4-FFF2-40B4-BE49-F238E27FC236}">
                    <a16:creationId xmlns:a16="http://schemas.microsoft.com/office/drawing/2014/main" id="{05A77E39-E3B6-E141-8BE5-BA544C573000}"/>
                  </a:ext>
                </a:extLst>
              </p:cNvPr>
              <p:cNvSpPr/>
              <p:nvPr/>
            </p:nvSpPr>
            <p:spPr>
              <a:xfrm flipH="1">
                <a:off x="9658350" y="5314950"/>
                <a:ext cx="2381250" cy="2381250"/>
              </a:xfrm>
              <a:custGeom>
                <a:avLst/>
                <a:gdLst>
                  <a:gd name="connsiteX0" fmla="*/ 0 w 2381250"/>
                  <a:gd name="connsiteY0" fmla="*/ 0 h 2381250"/>
                  <a:gd name="connsiteX1" fmla="*/ 2381250 w 2381250"/>
                  <a:gd name="connsiteY1" fmla="*/ 2381250 h 2381250"/>
                  <a:gd name="connsiteX2" fmla="*/ 0 w 2381250"/>
                  <a:gd name="connsiteY2" fmla="*/ 2381250 h 2381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81250" h="2381250">
                    <a:moveTo>
                      <a:pt x="0" y="0"/>
                    </a:moveTo>
                    <a:cubicBezTo>
                      <a:pt x="1315128" y="0"/>
                      <a:pt x="2381250" y="1066122"/>
                      <a:pt x="2381250" y="2381250"/>
                    </a:cubicBezTo>
                    <a:lnTo>
                      <a:pt x="0" y="2381250"/>
                    </a:lnTo>
                    <a:close/>
                  </a:path>
                </a:pathLst>
              </a:custGeom>
              <a:solidFill>
                <a:srgbClr val="64BFE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 sz="90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Freeform 42">
                <a:extLst>
                  <a:ext uri="{FF2B5EF4-FFF2-40B4-BE49-F238E27FC236}">
                    <a16:creationId xmlns:a16="http://schemas.microsoft.com/office/drawing/2014/main" id="{2104EB72-A8C4-B243-875F-3D78BDF1F30E}"/>
                  </a:ext>
                </a:extLst>
              </p:cNvPr>
              <p:cNvSpPr/>
              <p:nvPr/>
            </p:nvSpPr>
            <p:spPr>
              <a:xfrm flipH="1" flipV="1">
                <a:off x="9658350" y="7696200"/>
                <a:ext cx="2381250" cy="2381250"/>
              </a:xfrm>
              <a:custGeom>
                <a:avLst/>
                <a:gdLst>
                  <a:gd name="connsiteX0" fmla="*/ 0 w 2381250"/>
                  <a:gd name="connsiteY0" fmla="*/ 0 h 2381250"/>
                  <a:gd name="connsiteX1" fmla="*/ 2381250 w 2381250"/>
                  <a:gd name="connsiteY1" fmla="*/ 2381250 h 2381250"/>
                  <a:gd name="connsiteX2" fmla="*/ 0 w 2381250"/>
                  <a:gd name="connsiteY2" fmla="*/ 2381250 h 2381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81250" h="2381250">
                    <a:moveTo>
                      <a:pt x="0" y="0"/>
                    </a:moveTo>
                    <a:cubicBezTo>
                      <a:pt x="1315128" y="0"/>
                      <a:pt x="2381250" y="1066122"/>
                      <a:pt x="2381250" y="2381250"/>
                    </a:cubicBezTo>
                    <a:lnTo>
                      <a:pt x="0" y="2381250"/>
                    </a:lnTo>
                    <a:close/>
                  </a:path>
                </a:pathLst>
              </a:custGeom>
              <a:solidFill>
                <a:srgbClr val="FF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 sz="9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7" name="Oval 38">
              <a:extLst>
                <a:ext uri="{FF2B5EF4-FFF2-40B4-BE49-F238E27FC236}">
                  <a16:creationId xmlns:a16="http://schemas.microsoft.com/office/drawing/2014/main" id="{C62BAABB-ECB4-7B47-8A76-4877D6B30CEB}"/>
                </a:ext>
              </a:extLst>
            </p:cNvPr>
            <p:cNvSpPr/>
            <p:nvPr/>
          </p:nvSpPr>
          <p:spPr>
            <a:xfrm>
              <a:off x="10111923" y="5768523"/>
              <a:ext cx="3855357" cy="385535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sz="900">
                <a:solidFill>
                  <a:schemeClr val="tx1"/>
                </a:solidFill>
              </a:endParaRP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91D2851A-CAF2-B646-96E3-BEF6B3BD48F5}"/>
              </a:ext>
            </a:extLst>
          </p:cNvPr>
          <p:cNvSpPr txBox="1"/>
          <p:nvPr/>
        </p:nvSpPr>
        <p:spPr>
          <a:xfrm>
            <a:off x="4414592" y="3362147"/>
            <a:ext cx="34496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200" dirty="0">
                <a:solidFill>
                  <a:srgbClr val="41414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2</a:t>
            </a:r>
          </a:p>
        </p:txBody>
      </p:sp>
      <p:grpSp>
        <p:nvGrpSpPr>
          <p:cNvPr id="23" name="Group 35">
            <a:extLst>
              <a:ext uri="{FF2B5EF4-FFF2-40B4-BE49-F238E27FC236}">
                <a16:creationId xmlns:a16="http://schemas.microsoft.com/office/drawing/2014/main" id="{F36D6640-0702-4B4A-BC7D-6504FB66ADEB}"/>
              </a:ext>
            </a:extLst>
          </p:cNvPr>
          <p:cNvGrpSpPr/>
          <p:nvPr/>
        </p:nvGrpSpPr>
        <p:grpSpPr>
          <a:xfrm>
            <a:off x="4206074" y="4744243"/>
            <a:ext cx="762000" cy="762000"/>
            <a:chOff x="9658350" y="5314950"/>
            <a:chExt cx="4762500" cy="4762500"/>
          </a:xfrm>
        </p:grpSpPr>
        <p:grpSp>
          <p:nvGrpSpPr>
            <p:cNvPr id="24" name="Group 37">
              <a:extLst>
                <a:ext uri="{FF2B5EF4-FFF2-40B4-BE49-F238E27FC236}">
                  <a16:creationId xmlns:a16="http://schemas.microsoft.com/office/drawing/2014/main" id="{BCA31A86-3AB5-124F-97D9-8BC3DAB50766}"/>
                </a:ext>
              </a:extLst>
            </p:cNvPr>
            <p:cNvGrpSpPr/>
            <p:nvPr/>
          </p:nvGrpSpPr>
          <p:grpSpPr>
            <a:xfrm>
              <a:off x="9658350" y="5314950"/>
              <a:ext cx="4762500" cy="4762500"/>
              <a:chOff x="9658350" y="5314950"/>
              <a:chExt cx="4762500" cy="4762500"/>
            </a:xfrm>
          </p:grpSpPr>
          <p:sp>
            <p:nvSpPr>
              <p:cNvPr id="26" name="Freeform 39">
                <a:extLst>
                  <a:ext uri="{FF2B5EF4-FFF2-40B4-BE49-F238E27FC236}">
                    <a16:creationId xmlns:a16="http://schemas.microsoft.com/office/drawing/2014/main" id="{EF5071EA-CE89-6D41-9651-B7F57663CDD8}"/>
                  </a:ext>
                </a:extLst>
              </p:cNvPr>
              <p:cNvSpPr/>
              <p:nvPr/>
            </p:nvSpPr>
            <p:spPr>
              <a:xfrm>
                <a:off x="12039600" y="5314950"/>
                <a:ext cx="2381250" cy="2381250"/>
              </a:xfrm>
              <a:custGeom>
                <a:avLst/>
                <a:gdLst>
                  <a:gd name="connsiteX0" fmla="*/ 0 w 2381250"/>
                  <a:gd name="connsiteY0" fmla="*/ 0 h 2381250"/>
                  <a:gd name="connsiteX1" fmla="*/ 2381250 w 2381250"/>
                  <a:gd name="connsiteY1" fmla="*/ 2381250 h 2381250"/>
                  <a:gd name="connsiteX2" fmla="*/ 0 w 2381250"/>
                  <a:gd name="connsiteY2" fmla="*/ 2381250 h 2381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81250" h="2381250">
                    <a:moveTo>
                      <a:pt x="0" y="0"/>
                    </a:moveTo>
                    <a:cubicBezTo>
                      <a:pt x="1315128" y="0"/>
                      <a:pt x="2381250" y="1066122"/>
                      <a:pt x="2381250" y="2381250"/>
                    </a:cubicBezTo>
                    <a:lnTo>
                      <a:pt x="0" y="2381250"/>
                    </a:lnTo>
                    <a:close/>
                  </a:path>
                </a:pathLst>
              </a:custGeom>
              <a:solidFill>
                <a:srgbClr val="FE686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 sz="90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Freeform 40">
                <a:extLst>
                  <a:ext uri="{FF2B5EF4-FFF2-40B4-BE49-F238E27FC236}">
                    <a16:creationId xmlns:a16="http://schemas.microsoft.com/office/drawing/2014/main" id="{84FE7A75-ED3E-9941-8F01-BDE3D1B65618}"/>
                  </a:ext>
                </a:extLst>
              </p:cNvPr>
              <p:cNvSpPr/>
              <p:nvPr/>
            </p:nvSpPr>
            <p:spPr>
              <a:xfrm flipV="1">
                <a:off x="12039600" y="7696200"/>
                <a:ext cx="2381250" cy="2381250"/>
              </a:xfrm>
              <a:custGeom>
                <a:avLst/>
                <a:gdLst>
                  <a:gd name="connsiteX0" fmla="*/ 0 w 2381250"/>
                  <a:gd name="connsiteY0" fmla="*/ 0 h 2381250"/>
                  <a:gd name="connsiteX1" fmla="*/ 2381250 w 2381250"/>
                  <a:gd name="connsiteY1" fmla="*/ 2381250 h 2381250"/>
                  <a:gd name="connsiteX2" fmla="*/ 0 w 2381250"/>
                  <a:gd name="connsiteY2" fmla="*/ 2381250 h 2381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81250" h="2381250">
                    <a:moveTo>
                      <a:pt x="0" y="0"/>
                    </a:moveTo>
                    <a:cubicBezTo>
                      <a:pt x="1315128" y="0"/>
                      <a:pt x="2381250" y="1066122"/>
                      <a:pt x="2381250" y="2381250"/>
                    </a:cubicBezTo>
                    <a:lnTo>
                      <a:pt x="0" y="2381250"/>
                    </a:lnTo>
                    <a:close/>
                  </a:path>
                </a:pathLst>
              </a:custGeom>
              <a:solidFill>
                <a:srgbClr val="8AC7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 sz="90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Freeform 41">
                <a:extLst>
                  <a:ext uri="{FF2B5EF4-FFF2-40B4-BE49-F238E27FC236}">
                    <a16:creationId xmlns:a16="http://schemas.microsoft.com/office/drawing/2014/main" id="{55F5DBF1-E724-4246-AACC-0391D15B0F32}"/>
                  </a:ext>
                </a:extLst>
              </p:cNvPr>
              <p:cNvSpPr/>
              <p:nvPr/>
            </p:nvSpPr>
            <p:spPr>
              <a:xfrm flipH="1">
                <a:off x="9658350" y="5314950"/>
                <a:ext cx="2381250" cy="2381250"/>
              </a:xfrm>
              <a:custGeom>
                <a:avLst/>
                <a:gdLst>
                  <a:gd name="connsiteX0" fmla="*/ 0 w 2381250"/>
                  <a:gd name="connsiteY0" fmla="*/ 0 h 2381250"/>
                  <a:gd name="connsiteX1" fmla="*/ 2381250 w 2381250"/>
                  <a:gd name="connsiteY1" fmla="*/ 2381250 h 2381250"/>
                  <a:gd name="connsiteX2" fmla="*/ 0 w 2381250"/>
                  <a:gd name="connsiteY2" fmla="*/ 2381250 h 2381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81250" h="2381250">
                    <a:moveTo>
                      <a:pt x="0" y="0"/>
                    </a:moveTo>
                    <a:cubicBezTo>
                      <a:pt x="1315128" y="0"/>
                      <a:pt x="2381250" y="1066122"/>
                      <a:pt x="2381250" y="2381250"/>
                    </a:cubicBezTo>
                    <a:lnTo>
                      <a:pt x="0" y="2381250"/>
                    </a:lnTo>
                    <a:close/>
                  </a:path>
                </a:pathLst>
              </a:custGeom>
              <a:solidFill>
                <a:srgbClr val="64BFE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 sz="90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Freeform 42">
                <a:extLst>
                  <a:ext uri="{FF2B5EF4-FFF2-40B4-BE49-F238E27FC236}">
                    <a16:creationId xmlns:a16="http://schemas.microsoft.com/office/drawing/2014/main" id="{F15B87E3-F5EC-AF4B-9B00-83530FFECADD}"/>
                  </a:ext>
                </a:extLst>
              </p:cNvPr>
              <p:cNvSpPr/>
              <p:nvPr/>
            </p:nvSpPr>
            <p:spPr>
              <a:xfrm flipH="1" flipV="1">
                <a:off x="9658350" y="7696200"/>
                <a:ext cx="2381250" cy="2381250"/>
              </a:xfrm>
              <a:custGeom>
                <a:avLst/>
                <a:gdLst>
                  <a:gd name="connsiteX0" fmla="*/ 0 w 2381250"/>
                  <a:gd name="connsiteY0" fmla="*/ 0 h 2381250"/>
                  <a:gd name="connsiteX1" fmla="*/ 2381250 w 2381250"/>
                  <a:gd name="connsiteY1" fmla="*/ 2381250 h 2381250"/>
                  <a:gd name="connsiteX2" fmla="*/ 0 w 2381250"/>
                  <a:gd name="connsiteY2" fmla="*/ 2381250 h 2381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81250" h="2381250">
                    <a:moveTo>
                      <a:pt x="0" y="0"/>
                    </a:moveTo>
                    <a:cubicBezTo>
                      <a:pt x="1315128" y="0"/>
                      <a:pt x="2381250" y="1066122"/>
                      <a:pt x="2381250" y="2381250"/>
                    </a:cubicBezTo>
                    <a:lnTo>
                      <a:pt x="0" y="2381250"/>
                    </a:lnTo>
                    <a:close/>
                  </a:path>
                </a:pathLst>
              </a:custGeom>
              <a:solidFill>
                <a:srgbClr val="FF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 sz="9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5" name="Oval 38">
              <a:extLst>
                <a:ext uri="{FF2B5EF4-FFF2-40B4-BE49-F238E27FC236}">
                  <a16:creationId xmlns:a16="http://schemas.microsoft.com/office/drawing/2014/main" id="{3BEFB32D-0442-CF46-9E39-C8BA5DDD0C6C}"/>
                </a:ext>
              </a:extLst>
            </p:cNvPr>
            <p:cNvSpPr/>
            <p:nvPr/>
          </p:nvSpPr>
          <p:spPr>
            <a:xfrm>
              <a:off x="10111923" y="5768523"/>
              <a:ext cx="3855357" cy="385535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sz="900">
                <a:solidFill>
                  <a:schemeClr val="tx1"/>
                </a:solidFill>
              </a:endParaRPr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0626B24C-8F4F-DC40-99B8-50D59218E858}"/>
              </a:ext>
            </a:extLst>
          </p:cNvPr>
          <p:cNvSpPr txBox="1"/>
          <p:nvPr/>
        </p:nvSpPr>
        <p:spPr>
          <a:xfrm>
            <a:off x="4414592" y="4931023"/>
            <a:ext cx="34496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200" dirty="0">
                <a:solidFill>
                  <a:srgbClr val="41414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3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4E6D2D-34BA-E34C-830D-E285A6747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ТОП-3 проблем ягодной отрасли, нуждающихся в оперативном решении</a:t>
            </a:r>
          </a:p>
        </p:txBody>
      </p:sp>
      <p:sp>
        <p:nvSpPr>
          <p:cNvPr id="31" name="Oval 11">
            <a:extLst>
              <a:ext uri="{FF2B5EF4-FFF2-40B4-BE49-F238E27FC236}">
                <a16:creationId xmlns:a16="http://schemas.microsoft.com/office/drawing/2014/main" id="{881CCA86-E423-E644-85EC-FABE1A9E429A}"/>
              </a:ext>
            </a:extLst>
          </p:cNvPr>
          <p:cNvSpPr/>
          <p:nvPr/>
        </p:nvSpPr>
        <p:spPr>
          <a:xfrm>
            <a:off x="5201569" y="2261049"/>
            <a:ext cx="167762" cy="167762"/>
          </a:xfrm>
          <a:prstGeom prst="ellipse">
            <a:avLst/>
          </a:prstGeom>
          <a:solidFill>
            <a:srgbClr val="8AC7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900">
              <a:solidFill>
                <a:schemeClr val="tx1"/>
              </a:solidFill>
            </a:endParaRPr>
          </a:p>
        </p:txBody>
      </p:sp>
      <p:sp>
        <p:nvSpPr>
          <p:cNvPr id="32" name="Oval 14">
            <a:extLst>
              <a:ext uri="{FF2B5EF4-FFF2-40B4-BE49-F238E27FC236}">
                <a16:creationId xmlns:a16="http://schemas.microsoft.com/office/drawing/2014/main" id="{878F09B2-7D70-D640-B287-CEF15D4ABE0A}"/>
              </a:ext>
            </a:extLst>
          </p:cNvPr>
          <p:cNvSpPr/>
          <p:nvPr/>
        </p:nvSpPr>
        <p:spPr>
          <a:xfrm>
            <a:off x="5192622" y="2612721"/>
            <a:ext cx="167762" cy="167762"/>
          </a:xfrm>
          <a:prstGeom prst="ellipse">
            <a:avLst/>
          </a:prstGeom>
          <a:solidFill>
            <a:srgbClr val="FF81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9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2330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23152E-80C2-204D-A1B2-C31CDA65F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2674" y="399127"/>
            <a:ext cx="8347364" cy="919762"/>
          </a:xfrm>
        </p:spPr>
        <p:txBody>
          <a:bodyPr>
            <a:noAutofit/>
          </a:bodyPr>
          <a:lstStyle/>
          <a:p>
            <a:r>
              <a:rPr lang="ru-RU" sz="3600" dirty="0"/>
              <a:t>Несовершенство программ поддержки для малых производителей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7DAFEF-58A9-F641-8D6C-C95BE5498B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/>
              </a:buClr>
            </a:pPr>
            <a:r>
              <a:rPr lang="ru-RU" dirty="0"/>
              <a:t>Направлены на экстенсивное развитие (рост площадей, рост числа работников, рост числа членов кооператива), а не на повышение эффективности производства</a:t>
            </a:r>
          </a:p>
          <a:p>
            <a:pPr>
              <a:buClr>
                <a:schemeClr val="bg1"/>
              </a:buClr>
            </a:pPr>
            <a:r>
              <a:rPr lang="ru-RU" dirty="0"/>
              <a:t>Мало известны, слабо доступны и сложны для применения малыми хозяйствами</a:t>
            </a:r>
          </a:p>
          <a:p>
            <a:pPr>
              <a:buClr>
                <a:schemeClr val="bg1"/>
              </a:buClr>
            </a:pPr>
            <a:r>
              <a:rPr lang="ru-RU" dirty="0"/>
              <a:t>Возможности получения льготных кредитов ограничены тем, что у хозяйств нет имущества для залога и в первые годы работы (до начала сбора урожая) нет прибыли</a:t>
            </a:r>
          </a:p>
          <a:p>
            <a:endParaRPr lang="ru-RU" dirty="0"/>
          </a:p>
        </p:txBody>
      </p:sp>
      <p:sp>
        <p:nvSpPr>
          <p:cNvPr id="5" name="Oval 11">
            <a:extLst>
              <a:ext uri="{FF2B5EF4-FFF2-40B4-BE49-F238E27FC236}">
                <a16:creationId xmlns:a16="http://schemas.microsoft.com/office/drawing/2014/main" id="{72F13467-B7CE-3A42-B5E8-7F03BBA8CB30}"/>
              </a:ext>
            </a:extLst>
          </p:cNvPr>
          <p:cNvSpPr/>
          <p:nvPr/>
        </p:nvSpPr>
        <p:spPr>
          <a:xfrm>
            <a:off x="842674" y="1937652"/>
            <a:ext cx="167762" cy="167762"/>
          </a:xfrm>
          <a:prstGeom prst="ellipse">
            <a:avLst/>
          </a:prstGeom>
          <a:solidFill>
            <a:srgbClr val="8AC7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900">
              <a:solidFill>
                <a:schemeClr val="tx1"/>
              </a:solidFill>
            </a:endParaRPr>
          </a:p>
        </p:txBody>
      </p:sp>
      <p:sp>
        <p:nvSpPr>
          <p:cNvPr id="6" name="Oval 14">
            <a:extLst>
              <a:ext uri="{FF2B5EF4-FFF2-40B4-BE49-F238E27FC236}">
                <a16:creationId xmlns:a16="http://schemas.microsoft.com/office/drawing/2014/main" id="{ECE69374-F53F-F941-A7EC-A56772819C08}"/>
              </a:ext>
            </a:extLst>
          </p:cNvPr>
          <p:cNvSpPr/>
          <p:nvPr/>
        </p:nvSpPr>
        <p:spPr>
          <a:xfrm>
            <a:off x="842674" y="3213285"/>
            <a:ext cx="167762" cy="167762"/>
          </a:xfrm>
          <a:prstGeom prst="ellipse">
            <a:avLst/>
          </a:prstGeom>
          <a:solidFill>
            <a:srgbClr val="FF81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900">
              <a:solidFill>
                <a:schemeClr val="tx1"/>
              </a:solidFill>
            </a:endParaRPr>
          </a:p>
        </p:txBody>
      </p:sp>
      <p:sp>
        <p:nvSpPr>
          <p:cNvPr id="7" name="Oval 18">
            <a:extLst>
              <a:ext uri="{FF2B5EF4-FFF2-40B4-BE49-F238E27FC236}">
                <a16:creationId xmlns:a16="http://schemas.microsoft.com/office/drawing/2014/main" id="{CCA2C0FD-4241-7649-9E92-5A2BD4BF9DE9}"/>
              </a:ext>
            </a:extLst>
          </p:cNvPr>
          <p:cNvSpPr/>
          <p:nvPr/>
        </p:nvSpPr>
        <p:spPr>
          <a:xfrm>
            <a:off x="842674" y="4114805"/>
            <a:ext cx="167762" cy="167762"/>
          </a:xfrm>
          <a:prstGeom prst="ellipse">
            <a:avLst/>
          </a:prstGeom>
          <a:solidFill>
            <a:srgbClr val="685C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9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7836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8457A3-2D8D-EF43-B743-CDEE9F4C8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6566" y="365125"/>
            <a:ext cx="9233210" cy="2491091"/>
          </a:xfrm>
        </p:spPr>
        <p:txBody>
          <a:bodyPr>
            <a:normAutofit/>
          </a:bodyPr>
          <a:lstStyle/>
          <a:p>
            <a:pPr algn="ctr"/>
            <a:r>
              <a:rPr lang="ru-RU" sz="9600" b="1" dirty="0"/>
              <a:t>Вопросы?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FB83D7-F778-3945-83F2-E2D258872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6566" y="2948683"/>
            <a:ext cx="9233210" cy="3017219"/>
          </a:xfrm>
        </p:spPr>
        <p:txBody>
          <a:bodyPr/>
          <a:lstStyle/>
          <a:p>
            <a:r>
              <a:rPr lang="ru-RU" dirty="0"/>
              <a:t>Контакты докладчика:</a:t>
            </a:r>
            <a:br>
              <a:rPr lang="ru-RU" dirty="0"/>
            </a:br>
            <a:r>
              <a:rPr lang="ru-RU" dirty="0"/>
              <a:t>Ирина Козий, генеральный директор Ягодного союза и ИА </a:t>
            </a:r>
            <a:r>
              <a:rPr lang="en-US" dirty="0"/>
              <a:t>FruitNews</a:t>
            </a:r>
            <a:endParaRPr lang="ru-RU" dirty="0"/>
          </a:p>
          <a:p>
            <a:pPr marL="0" indent="0">
              <a:buNone/>
            </a:pPr>
            <a:r>
              <a:rPr lang="ru-RU" dirty="0">
                <a:solidFill>
                  <a:srgbClr val="EB278C"/>
                </a:solidFill>
              </a:rPr>
              <a:t>Сайт: </a:t>
            </a:r>
            <a:r>
              <a:rPr lang="en-US" dirty="0">
                <a:solidFill>
                  <a:srgbClr val="EB278C"/>
                </a:solidFill>
              </a:rPr>
              <a:t>Berry-</a:t>
            </a:r>
            <a:r>
              <a:rPr lang="en-US" dirty="0" err="1">
                <a:solidFill>
                  <a:srgbClr val="EB278C"/>
                </a:solidFill>
              </a:rPr>
              <a:t>Union.Ru</a:t>
            </a:r>
            <a:br>
              <a:rPr lang="en-US" dirty="0">
                <a:solidFill>
                  <a:srgbClr val="EB278C"/>
                </a:solidFill>
              </a:rPr>
            </a:br>
            <a:r>
              <a:rPr lang="en-US" dirty="0">
                <a:solidFill>
                  <a:srgbClr val="EB278C"/>
                </a:solidFill>
              </a:rPr>
              <a:t>E-mail: </a:t>
            </a:r>
            <a:r>
              <a:rPr lang="en-US" dirty="0" err="1">
                <a:solidFill>
                  <a:srgbClr val="EB278C"/>
                </a:solidFill>
              </a:rPr>
              <a:t>info@Berry-Union.Ru</a:t>
            </a:r>
            <a:br>
              <a:rPr lang="en-US" dirty="0">
                <a:solidFill>
                  <a:srgbClr val="EB278C"/>
                </a:solidFill>
              </a:rPr>
            </a:br>
            <a:r>
              <a:rPr lang="ru-RU" dirty="0">
                <a:solidFill>
                  <a:srgbClr val="EB278C"/>
                </a:solidFill>
              </a:rPr>
              <a:t>Тел.: </a:t>
            </a:r>
            <a:r>
              <a:rPr lang="en-US" dirty="0">
                <a:solidFill>
                  <a:srgbClr val="EB278C"/>
                </a:solidFill>
              </a:rPr>
              <a:t>+7 (495) 729-3080</a:t>
            </a:r>
            <a:endParaRPr lang="ru-RU" dirty="0">
              <a:solidFill>
                <a:srgbClr val="EB278C"/>
              </a:solidFill>
            </a:endParaRP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4AA95AB-88F9-734C-97CD-E1FFB7B60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 </a:t>
            </a:r>
            <a:r>
              <a:rPr lang="ru-RU"/>
              <a:t>Международная конференция Ягоды России 2022</a:t>
            </a:r>
            <a:endParaRPr lang="en-US"/>
          </a:p>
          <a:p>
            <a:r>
              <a:rPr lang="ru-RU"/>
              <a:t>24 – 25 февраля, г. Воронеж</a:t>
            </a:r>
            <a:endParaRPr lang="en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2A2A1C2-33A1-0A40-9D8E-135DBE65F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18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568873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B417E9EA-68BA-914B-9C1C-4AA6698E7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Урожай ягод в России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1D55C04E-B92F-8F40-8497-77747CD5504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3" cy="4355377"/>
        </p:xfrm>
        <a:graphic>
          <a:graphicData uri="http://schemas.openxmlformats.org/drawingml/2006/table">
            <a:tbl>
              <a:tblPr firstRow="1" firstCol="1">
                <a:tableStyleId>{72833802-FEF1-4C79-8D5D-14CF1EAF98D9}</a:tableStyleId>
              </a:tblPr>
              <a:tblGrid>
                <a:gridCol w="1837644">
                  <a:extLst>
                    <a:ext uri="{9D8B030D-6E8A-4147-A177-3AD203B41FA5}">
                      <a16:colId xmlns:a16="http://schemas.microsoft.com/office/drawing/2014/main" val="4293247464"/>
                    </a:ext>
                  </a:extLst>
                </a:gridCol>
                <a:gridCol w="823712">
                  <a:extLst>
                    <a:ext uri="{9D8B030D-6E8A-4147-A177-3AD203B41FA5}">
                      <a16:colId xmlns:a16="http://schemas.microsoft.com/office/drawing/2014/main" val="3748225837"/>
                    </a:ext>
                  </a:extLst>
                </a:gridCol>
                <a:gridCol w="805306">
                  <a:extLst>
                    <a:ext uri="{9D8B030D-6E8A-4147-A177-3AD203B41FA5}">
                      <a16:colId xmlns:a16="http://schemas.microsoft.com/office/drawing/2014/main" val="2521311322"/>
                    </a:ext>
                  </a:extLst>
                </a:gridCol>
                <a:gridCol w="316302">
                  <a:extLst>
                    <a:ext uri="{9D8B030D-6E8A-4147-A177-3AD203B41FA5}">
                      <a16:colId xmlns:a16="http://schemas.microsoft.com/office/drawing/2014/main" val="855238919"/>
                    </a:ext>
                  </a:extLst>
                </a:gridCol>
                <a:gridCol w="556690">
                  <a:extLst>
                    <a:ext uri="{9D8B030D-6E8A-4147-A177-3AD203B41FA5}">
                      <a16:colId xmlns:a16="http://schemas.microsoft.com/office/drawing/2014/main" val="2844526124"/>
                    </a:ext>
                  </a:extLst>
                </a:gridCol>
                <a:gridCol w="594646">
                  <a:extLst>
                    <a:ext uri="{9D8B030D-6E8A-4147-A177-3AD203B41FA5}">
                      <a16:colId xmlns:a16="http://schemas.microsoft.com/office/drawing/2014/main" val="2614248820"/>
                    </a:ext>
                  </a:extLst>
                </a:gridCol>
                <a:gridCol w="544038">
                  <a:extLst>
                    <a:ext uri="{9D8B030D-6E8A-4147-A177-3AD203B41FA5}">
                      <a16:colId xmlns:a16="http://schemas.microsoft.com/office/drawing/2014/main" val="4217267261"/>
                    </a:ext>
                  </a:extLst>
                </a:gridCol>
                <a:gridCol w="619951">
                  <a:extLst>
                    <a:ext uri="{9D8B030D-6E8A-4147-A177-3AD203B41FA5}">
                      <a16:colId xmlns:a16="http://schemas.microsoft.com/office/drawing/2014/main" val="3623457635"/>
                    </a:ext>
                  </a:extLst>
                </a:gridCol>
                <a:gridCol w="581994">
                  <a:extLst>
                    <a:ext uri="{9D8B030D-6E8A-4147-A177-3AD203B41FA5}">
                      <a16:colId xmlns:a16="http://schemas.microsoft.com/office/drawing/2014/main" val="11917035"/>
                    </a:ext>
                  </a:extLst>
                </a:gridCol>
                <a:gridCol w="607298">
                  <a:extLst>
                    <a:ext uri="{9D8B030D-6E8A-4147-A177-3AD203B41FA5}">
                      <a16:colId xmlns:a16="http://schemas.microsoft.com/office/drawing/2014/main" val="2703673128"/>
                    </a:ext>
                  </a:extLst>
                </a:gridCol>
                <a:gridCol w="577704">
                  <a:extLst>
                    <a:ext uri="{9D8B030D-6E8A-4147-A177-3AD203B41FA5}">
                      <a16:colId xmlns:a16="http://schemas.microsoft.com/office/drawing/2014/main" val="2092482404"/>
                    </a:ext>
                  </a:extLst>
                </a:gridCol>
                <a:gridCol w="513155">
                  <a:extLst>
                    <a:ext uri="{9D8B030D-6E8A-4147-A177-3AD203B41FA5}">
                      <a16:colId xmlns:a16="http://schemas.microsoft.com/office/drawing/2014/main" val="2071554188"/>
                    </a:ext>
                  </a:extLst>
                </a:gridCol>
                <a:gridCol w="513155">
                  <a:extLst>
                    <a:ext uri="{9D8B030D-6E8A-4147-A177-3AD203B41FA5}">
                      <a16:colId xmlns:a16="http://schemas.microsoft.com/office/drawing/2014/main" val="1001177262"/>
                    </a:ext>
                  </a:extLst>
                </a:gridCol>
                <a:gridCol w="513155">
                  <a:extLst>
                    <a:ext uri="{9D8B030D-6E8A-4147-A177-3AD203B41FA5}">
                      <a16:colId xmlns:a16="http://schemas.microsoft.com/office/drawing/2014/main" val="2813641670"/>
                    </a:ext>
                  </a:extLst>
                </a:gridCol>
                <a:gridCol w="513155">
                  <a:extLst>
                    <a:ext uri="{9D8B030D-6E8A-4147-A177-3AD203B41FA5}">
                      <a16:colId xmlns:a16="http://schemas.microsoft.com/office/drawing/2014/main" val="1461516672"/>
                    </a:ext>
                  </a:extLst>
                </a:gridCol>
                <a:gridCol w="597698">
                  <a:extLst>
                    <a:ext uri="{9D8B030D-6E8A-4147-A177-3AD203B41FA5}">
                      <a16:colId xmlns:a16="http://schemas.microsoft.com/office/drawing/2014/main" val="766976012"/>
                    </a:ext>
                  </a:extLst>
                </a:gridCol>
              </a:tblGrid>
              <a:tr h="10801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dirty="0"/>
                        <a:t>Урожай ягод в России </a:t>
                      </a:r>
                      <a:endParaRPr lang="en-US" sz="1400" dirty="0"/>
                    </a:p>
                    <a:p>
                      <a:pPr algn="ctr" fontAlgn="ctr"/>
                      <a:r>
                        <a:rPr lang="ru-RU" sz="1400" dirty="0"/>
                        <a:t>(тыс. тонн)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dirty="0"/>
                        <a:t>1990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dirty="0"/>
                        <a:t>1991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dirty="0"/>
                        <a:t> </a:t>
                      </a:r>
                    </a:p>
                  </a:txBody>
                  <a:tcPr marL="6063" marR="6063" marT="6063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/>
                        <a:t>2010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/>
                        <a:t>2011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/>
                        <a:t>2012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/>
                        <a:t>2013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/>
                        <a:t>2014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/>
                        <a:t>2015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/>
                        <a:t>2016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/>
                        <a:t>2017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/>
                        <a:t>2018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/>
                        <a:t>2019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dirty="0"/>
                        <a:t>2020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/>
                        <a:t>Изм. за 10 лет (%)</a:t>
                      </a:r>
                      <a:endParaRPr lang="ru-RU" sz="1400" dirty="0"/>
                    </a:p>
                  </a:txBody>
                  <a:tcPr marL="6063" marR="6063" marT="6063" marB="0" anchor="ctr"/>
                </a:tc>
                <a:extLst>
                  <a:ext uri="{0D108BD9-81ED-4DB2-BD59-A6C34878D82A}">
                    <a16:rowId xmlns:a16="http://schemas.microsoft.com/office/drawing/2014/main" val="2947688774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dirty="0"/>
                        <a:t>Сельхозпроизводители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dirty="0"/>
                        <a:t>49,2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dirty="0"/>
                        <a:t>42,7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dirty="0"/>
                        <a:t> </a:t>
                      </a:r>
                    </a:p>
                  </a:txBody>
                  <a:tcPr marL="6063" marR="6063" marT="6063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dirty="0"/>
                        <a:t>8,0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dirty="0"/>
                        <a:t>7,4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/>
                        <a:t>8,8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dirty="0"/>
                        <a:t>7,6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/>
                        <a:t>7,7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/>
                        <a:t>8,7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/>
                        <a:t>8,9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/>
                        <a:t>8,1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/>
                        <a:t>8,4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/>
                        <a:t>9,3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dirty="0"/>
                        <a:t>9,7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marL="36000" algn="ctr" fontAlgn="b"/>
                      <a:r>
                        <a:rPr lang="ru-RU" sz="1400"/>
                        <a:t> </a:t>
                      </a:r>
                    </a:p>
                  </a:txBody>
                  <a:tcPr marL="6063" marR="6063" marT="6063" marB="0" anchor="ctr"/>
                </a:tc>
                <a:extLst>
                  <a:ext uri="{0D108BD9-81ED-4DB2-BD59-A6C34878D82A}">
                    <a16:rowId xmlns:a16="http://schemas.microsoft.com/office/drawing/2014/main" val="4253203772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dirty="0"/>
                        <a:t>Фермерские хозяйства и ИП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/>
                        <a:t>0,0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/>
                        <a:t>0,0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dirty="0"/>
                        <a:t> </a:t>
                      </a:r>
                    </a:p>
                  </a:txBody>
                  <a:tcPr marL="6063" marR="6063" marT="6063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dirty="0"/>
                        <a:t>1,2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dirty="0"/>
                        <a:t>6,4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dirty="0"/>
                        <a:t>6,9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dirty="0"/>
                        <a:t>6,3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dirty="0"/>
                        <a:t>6,1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dirty="0"/>
                        <a:t>8,3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dirty="0"/>
                        <a:t>5,0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dirty="0"/>
                        <a:t>5,2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dirty="0"/>
                        <a:t>7,4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dirty="0"/>
                        <a:t>9,4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dirty="0"/>
                        <a:t>8,9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marL="36000" algn="ctr" fontAlgn="b"/>
                      <a:r>
                        <a:rPr lang="ru-RU" sz="1400" dirty="0"/>
                        <a:t> </a:t>
                      </a:r>
                    </a:p>
                  </a:txBody>
                  <a:tcPr marL="6063" marR="6063" marT="6063" marB="0" anchor="ctr"/>
                </a:tc>
                <a:extLst>
                  <a:ext uri="{0D108BD9-81ED-4DB2-BD59-A6C34878D82A}">
                    <a16:rowId xmlns:a16="http://schemas.microsoft.com/office/drawing/2014/main" val="4155331324"/>
                  </a:ext>
                </a:extLst>
              </a:tr>
              <a:tr h="6558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dirty="0"/>
                        <a:t>Всего</a:t>
                      </a:r>
                    </a:p>
                  </a:txBody>
                  <a:tcPr marL="6063" marR="6063" marT="606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b="1" dirty="0"/>
                        <a:t>49,2</a:t>
                      </a:r>
                    </a:p>
                  </a:txBody>
                  <a:tcPr marL="6063" marR="6063" marT="606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b="1" dirty="0"/>
                        <a:t>42,7</a:t>
                      </a:r>
                    </a:p>
                  </a:txBody>
                  <a:tcPr marL="6063" marR="6063" marT="606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b="1" dirty="0"/>
                        <a:t> </a:t>
                      </a:r>
                    </a:p>
                  </a:txBody>
                  <a:tcPr marL="6063" marR="6063" marT="6063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b="1" dirty="0"/>
                        <a:t>9,2</a:t>
                      </a:r>
                    </a:p>
                  </a:txBody>
                  <a:tcPr marL="6063" marR="6063" marT="606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b="1" dirty="0"/>
                        <a:t>13,8</a:t>
                      </a:r>
                    </a:p>
                  </a:txBody>
                  <a:tcPr marL="6063" marR="6063" marT="606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b="1" dirty="0"/>
                        <a:t>15,7</a:t>
                      </a:r>
                    </a:p>
                  </a:txBody>
                  <a:tcPr marL="6063" marR="6063" marT="606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b="1" dirty="0"/>
                        <a:t>13,9</a:t>
                      </a:r>
                    </a:p>
                  </a:txBody>
                  <a:tcPr marL="6063" marR="6063" marT="606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b="1" dirty="0"/>
                        <a:t>13,8</a:t>
                      </a:r>
                    </a:p>
                  </a:txBody>
                  <a:tcPr marL="6063" marR="6063" marT="606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b="1" dirty="0"/>
                        <a:t>17,0</a:t>
                      </a:r>
                    </a:p>
                  </a:txBody>
                  <a:tcPr marL="6063" marR="6063" marT="606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b="1" dirty="0"/>
                        <a:t>13,9</a:t>
                      </a:r>
                    </a:p>
                  </a:txBody>
                  <a:tcPr marL="6063" marR="6063" marT="606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b="1" dirty="0"/>
                        <a:t>13,3</a:t>
                      </a:r>
                    </a:p>
                  </a:txBody>
                  <a:tcPr marL="6063" marR="6063" marT="606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b="1" dirty="0"/>
                        <a:t>15,8</a:t>
                      </a:r>
                    </a:p>
                  </a:txBody>
                  <a:tcPr marL="6063" marR="6063" marT="606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b="1" dirty="0"/>
                        <a:t>18,7</a:t>
                      </a:r>
                    </a:p>
                  </a:txBody>
                  <a:tcPr marL="6063" marR="6063" marT="606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b="1" dirty="0"/>
                        <a:t>18,6</a:t>
                      </a:r>
                    </a:p>
                  </a:txBody>
                  <a:tcPr marL="6063" marR="6063" marT="606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 fontAlgn="b"/>
                      <a:r>
                        <a:rPr lang="ru-RU" sz="1400" b="1" dirty="0"/>
                        <a:t>102%</a:t>
                      </a:r>
                    </a:p>
                  </a:txBody>
                  <a:tcPr marL="6063" marR="6063" marT="606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795994"/>
                  </a:ext>
                </a:extLst>
              </a:tr>
              <a:tr h="81916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/>
                        <a:t>Изменение за год (%)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marL="36000" algn="ctr" fontAlgn="b"/>
                      <a:r>
                        <a:rPr lang="ru-RU" sz="1400" dirty="0"/>
                        <a:t> 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marL="36000" algn="ctr" fontAlgn="b"/>
                      <a:r>
                        <a:rPr lang="ru-RU" sz="1400" dirty="0"/>
                        <a:t>-13,3%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marL="36000" algn="ctr" fontAlgn="b"/>
                      <a:r>
                        <a:rPr lang="ru-RU" sz="1400" dirty="0"/>
                        <a:t> </a:t>
                      </a:r>
                    </a:p>
                  </a:txBody>
                  <a:tcPr marL="6063" marR="6063" marT="6063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 fontAlgn="b"/>
                      <a:r>
                        <a:rPr lang="ru-RU" sz="1400" dirty="0"/>
                        <a:t>-10,5%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marL="36000" algn="ctr" fontAlgn="b"/>
                      <a:r>
                        <a:rPr lang="ru-RU" sz="1400"/>
                        <a:t>49,7%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marL="36000" algn="ctr" fontAlgn="b"/>
                      <a:r>
                        <a:rPr lang="ru-RU" sz="1400"/>
                        <a:t>13,8%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marL="36000" algn="ctr" fontAlgn="b"/>
                      <a:r>
                        <a:rPr lang="ru-RU" sz="1400" dirty="0"/>
                        <a:t>-11,5%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marL="36000" algn="ctr" fontAlgn="b"/>
                      <a:r>
                        <a:rPr lang="ru-RU" sz="1400" dirty="0"/>
                        <a:t>-0,7%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marL="36000" algn="ctr" fontAlgn="b"/>
                      <a:r>
                        <a:rPr lang="ru-RU" sz="1400" dirty="0"/>
                        <a:t>23,2%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marL="36000" algn="ctr" fontAlgn="b"/>
                      <a:r>
                        <a:rPr lang="ru-RU" sz="1400" dirty="0"/>
                        <a:t>-18,2%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marL="36000" algn="ctr" fontAlgn="b"/>
                      <a:r>
                        <a:rPr lang="ru-RU" sz="1400" dirty="0"/>
                        <a:t>-4,3%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marL="36000" algn="ctr" fontAlgn="b"/>
                      <a:r>
                        <a:rPr lang="ru-RU" sz="1400" dirty="0"/>
                        <a:t>18,8%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marL="36000" algn="ctr" fontAlgn="b"/>
                      <a:r>
                        <a:rPr lang="ru-RU" sz="1400" dirty="0"/>
                        <a:t>18,4%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marL="36000" algn="ctr" fontAlgn="b"/>
                      <a:r>
                        <a:rPr lang="ru-RU" sz="1400" dirty="0"/>
                        <a:t>-0,5%</a:t>
                      </a:r>
                    </a:p>
                  </a:txBody>
                  <a:tcPr marL="6063" marR="6063" marT="6063" marB="0" anchor="ctr"/>
                </a:tc>
                <a:tc>
                  <a:txBody>
                    <a:bodyPr/>
                    <a:lstStyle/>
                    <a:p>
                      <a:pPr marL="36000" algn="ctr" fontAlgn="b"/>
                      <a:r>
                        <a:rPr lang="ru-RU" sz="1400" dirty="0"/>
                        <a:t> </a:t>
                      </a:r>
                    </a:p>
                  </a:txBody>
                  <a:tcPr marL="6063" marR="6063" marT="6063" marB="0" anchor="ctr"/>
                </a:tc>
                <a:extLst>
                  <a:ext uri="{0D108BD9-81ED-4DB2-BD59-A6C34878D82A}">
                    <a16:rowId xmlns:a16="http://schemas.microsoft.com/office/drawing/2014/main" val="573453218"/>
                  </a:ext>
                </a:extLst>
              </a:tr>
            </a:tbl>
          </a:graphicData>
        </a:graphic>
      </p:graphicFrame>
      <p:sp>
        <p:nvSpPr>
          <p:cNvPr id="8" name="TextBox 1">
            <a:extLst>
              <a:ext uri="{FF2B5EF4-FFF2-40B4-BE49-F238E27FC236}">
                <a16:creationId xmlns:a16="http://schemas.microsoft.com/office/drawing/2014/main" id="{31450382-1EF8-F14C-9F41-A21944057CE9}"/>
              </a:ext>
            </a:extLst>
          </p:cNvPr>
          <p:cNvSpPr txBox="1"/>
          <p:nvPr/>
        </p:nvSpPr>
        <p:spPr>
          <a:xfrm>
            <a:off x="2286000" y="6492875"/>
            <a:ext cx="3810000" cy="33342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584200" latinLnBrk="1" hangingPunct="0"/>
            <a:r>
              <a:rPr lang="ru-RU" sz="800" i="1" dirty="0">
                <a:solidFill>
                  <a:srgbClr val="535353"/>
                </a:solidFill>
                <a:sym typeface="Gill Sans Light"/>
              </a:rPr>
              <a:t>Источник: Федеральная служба государственной статистики (202</a:t>
            </a:r>
            <a:r>
              <a:rPr lang="en-US" sz="800" i="1" dirty="0">
                <a:solidFill>
                  <a:srgbClr val="535353"/>
                </a:solidFill>
                <a:sym typeface="Gill Sans Light"/>
              </a:rPr>
              <a:t>2</a:t>
            </a:r>
            <a:r>
              <a:rPr lang="ru-RU" sz="800" i="1" dirty="0">
                <a:solidFill>
                  <a:srgbClr val="535353"/>
                </a:solidFill>
                <a:sym typeface="Gill Sans Light"/>
              </a:rPr>
              <a:t>)</a:t>
            </a:r>
          </a:p>
          <a:p>
            <a:pPr defTabSz="584200" latinLnBrk="1" hangingPunct="0"/>
            <a:endParaRPr lang="ru-RU" sz="700" i="1" dirty="0">
              <a:solidFill>
                <a:srgbClr val="535353"/>
              </a:solidFill>
              <a:sym typeface="Gill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1336897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4FABB2-8E64-9D4D-BF6B-CFEE7DE1B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Площади выращивания ягод в России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F167418B-256E-BD42-8DE1-B3E4256369D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86692" y="1977656"/>
          <a:ext cx="10626441" cy="4164240"/>
        </p:xfrm>
        <a:graphic>
          <a:graphicData uri="http://schemas.openxmlformats.org/drawingml/2006/table">
            <a:tbl>
              <a:tblPr firstRow="1" firstCol="1">
                <a:tableStyleId>{72833802-FEF1-4C79-8D5D-14CF1EAF98D9}</a:tableStyleId>
              </a:tblPr>
              <a:tblGrid>
                <a:gridCol w="2189018">
                  <a:extLst>
                    <a:ext uri="{9D8B030D-6E8A-4147-A177-3AD203B41FA5}">
                      <a16:colId xmlns:a16="http://schemas.microsoft.com/office/drawing/2014/main" val="1775785054"/>
                    </a:ext>
                  </a:extLst>
                </a:gridCol>
                <a:gridCol w="1186500">
                  <a:extLst>
                    <a:ext uri="{9D8B030D-6E8A-4147-A177-3AD203B41FA5}">
                      <a16:colId xmlns:a16="http://schemas.microsoft.com/office/drawing/2014/main" val="3489336897"/>
                    </a:ext>
                  </a:extLst>
                </a:gridCol>
                <a:gridCol w="527392">
                  <a:extLst>
                    <a:ext uri="{9D8B030D-6E8A-4147-A177-3AD203B41FA5}">
                      <a16:colId xmlns:a16="http://schemas.microsoft.com/office/drawing/2014/main" val="375971095"/>
                    </a:ext>
                  </a:extLst>
                </a:gridCol>
                <a:gridCol w="316759">
                  <a:extLst>
                    <a:ext uri="{9D8B030D-6E8A-4147-A177-3AD203B41FA5}">
                      <a16:colId xmlns:a16="http://schemas.microsoft.com/office/drawing/2014/main" val="2110033988"/>
                    </a:ext>
                  </a:extLst>
                </a:gridCol>
                <a:gridCol w="523862">
                  <a:extLst>
                    <a:ext uri="{9D8B030D-6E8A-4147-A177-3AD203B41FA5}">
                      <a16:colId xmlns:a16="http://schemas.microsoft.com/office/drawing/2014/main" val="4079766420"/>
                    </a:ext>
                  </a:extLst>
                </a:gridCol>
                <a:gridCol w="523862">
                  <a:extLst>
                    <a:ext uri="{9D8B030D-6E8A-4147-A177-3AD203B41FA5}">
                      <a16:colId xmlns:a16="http://schemas.microsoft.com/office/drawing/2014/main" val="3009937438"/>
                    </a:ext>
                  </a:extLst>
                </a:gridCol>
                <a:gridCol w="523862">
                  <a:extLst>
                    <a:ext uri="{9D8B030D-6E8A-4147-A177-3AD203B41FA5}">
                      <a16:colId xmlns:a16="http://schemas.microsoft.com/office/drawing/2014/main" val="1744066744"/>
                    </a:ext>
                  </a:extLst>
                </a:gridCol>
                <a:gridCol w="523862">
                  <a:extLst>
                    <a:ext uri="{9D8B030D-6E8A-4147-A177-3AD203B41FA5}">
                      <a16:colId xmlns:a16="http://schemas.microsoft.com/office/drawing/2014/main" val="3696162632"/>
                    </a:ext>
                  </a:extLst>
                </a:gridCol>
                <a:gridCol w="523862">
                  <a:extLst>
                    <a:ext uri="{9D8B030D-6E8A-4147-A177-3AD203B41FA5}">
                      <a16:colId xmlns:a16="http://schemas.microsoft.com/office/drawing/2014/main" val="242520002"/>
                    </a:ext>
                  </a:extLst>
                </a:gridCol>
                <a:gridCol w="523862">
                  <a:extLst>
                    <a:ext uri="{9D8B030D-6E8A-4147-A177-3AD203B41FA5}">
                      <a16:colId xmlns:a16="http://schemas.microsoft.com/office/drawing/2014/main" val="762826082"/>
                    </a:ext>
                  </a:extLst>
                </a:gridCol>
                <a:gridCol w="523862">
                  <a:extLst>
                    <a:ext uri="{9D8B030D-6E8A-4147-A177-3AD203B41FA5}">
                      <a16:colId xmlns:a16="http://schemas.microsoft.com/office/drawing/2014/main" val="2297655518"/>
                    </a:ext>
                  </a:extLst>
                </a:gridCol>
                <a:gridCol w="523862">
                  <a:extLst>
                    <a:ext uri="{9D8B030D-6E8A-4147-A177-3AD203B41FA5}">
                      <a16:colId xmlns:a16="http://schemas.microsoft.com/office/drawing/2014/main" val="2499629333"/>
                    </a:ext>
                  </a:extLst>
                </a:gridCol>
                <a:gridCol w="523862">
                  <a:extLst>
                    <a:ext uri="{9D8B030D-6E8A-4147-A177-3AD203B41FA5}">
                      <a16:colId xmlns:a16="http://schemas.microsoft.com/office/drawing/2014/main" val="3372579676"/>
                    </a:ext>
                  </a:extLst>
                </a:gridCol>
                <a:gridCol w="523862">
                  <a:extLst>
                    <a:ext uri="{9D8B030D-6E8A-4147-A177-3AD203B41FA5}">
                      <a16:colId xmlns:a16="http://schemas.microsoft.com/office/drawing/2014/main" val="717367550"/>
                    </a:ext>
                  </a:extLst>
                </a:gridCol>
                <a:gridCol w="523862">
                  <a:extLst>
                    <a:ext uri="{9D8B030D-6E8A-4147-A177-3AD203B41FA5}">
                      <a16:colId xmlns:a16="http://schemas.microsoft.com/office/drawing/2014/main" val="4214137912"/>
                    </a:ext>
                  </a:extLst>
                </a:gridCol>
                <a:gridCol w="644290">
                  <a:extLst>
                    <a:ext uri="{9D8B030D-6E8A-4147-A177-3AD203B41FA5}">
                      <a16:colId xmlns:a16="http://schemas.microsoft.com/office/drawing/2014/main" val="3773375003"/>
                    </a:ext>
                  </a:extLst>
                </a:gridCol>
              </a:tblGrid>
              <a:tr h="9028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dirty="0"/>
                        <a:t>Площади выращивания ягод в России (тыс. га)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/>
                        <a:t>1990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/>
                        <a:t>1991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dirty="0"/>
                        <a:t> </a:t>
                      </a:r>
                    </a:p>
                  </a:txBody>
                  <a:tcPr marL="5774" marR="5774" marT="5774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/>
                        <a:t>2010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/>
                        <a:t>2011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/>
                        <a:t>2012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/>
                        <a:t>2013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/>
                        <a:t>2014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/>
                        <a:t>2015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/>
                        <a:t>2016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/>
                        <a:t>2017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/>
                        <a:t>2018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/>
                        <a:t>2019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dirty="0"/>
                        <a:t>2020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/>
                        <a:t>Изм. за 10 лет (%)</a:t>
                      </a:r>
                      <a:endParaRPr lang="ru-RU" sz="1400" dirty="0"/>
                    </a:p>
                  </a:txBody>
                  <a:tcPr marL="5774" marR="5774" marT="5774" marB="0" anchor="ctr"/>
                </a:tc>
                <a:extLst>
                  <a:ext uri="{0D108BD9-81ED-4DB2-BD59-A6C34878D82A}">
                    <a16:rowId xmlns:a16="http://schemas.microsoft.com/office/drawing/2014/main" val="2572763697"/>
                  </a:ext>
                </a:extLst>
              </a:tr>
              <a:tr h="8153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dirty="0"/>
                        <a:t>Сельхозпроизводители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dirty="0"/>
                        <a:t>43,9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dirty="0"/>
                        <a:t>41,7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dirty="0"/>
                        <a:t> </a:t>
                      </a:r>
                    </a:p>
                  </a:txBody>
                  <a:tcPr marL="5774" marR="5774" marT="5774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/>
                        <a:t>13,2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/>
                        <a:t>13,0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dirty="0"/>
                        <a:t>12,8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dirty="0"/>
                        <a:t>12,2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dirty="0"/>
                        <a:t>11,3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/>
                        <a:t>11,0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/>
                        <a:t>10,6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/>
                        <a:t>10,5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/>
                        <a:t>10,4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/>
                        <a:t>10,1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dirty="0"/>
                        <a:t>10,3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/>
                        <a:t> </a:t>
                      </a:r>
                    </a:p>
                  </a:txBody>
                  <a:tcPr marL="5774" marR="5774" marT="5774" marB="0" anchor="ctr"/>
                </a:tc>
                <a:extLst>
                  <a:ext uri="{0D108BD9-81ED-4DB2-BD59-A6C34878D82A}">
                    <a16:rowId xmlns:a16="http://schemas.microsoft.com/office/drawing/2014/main" val="1883332626"/>
                  </a:ext>
                </a:extLst>
              </a:tr>
              <a:tr h="8153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/>
                        <a:t>Фермерские хозяйства и ИП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/>
                        <a:t> 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/>
                        <a:t> 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dirty="0"/>
                        <a:t> </a:t>
                      </a:r>
                    </a:p>
                  </a:txBody>
                  <a:tcPr marL="5774" marR="5774" marT="5774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/>
                        <a:t>1,5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/>
                        <a:t>2,0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/>
                        <a:t>2,4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/>
                        <a:t>2,3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dirty="0"/>
                        <a:t>2,6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/>
                        <a:t>2,9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dirty="0"/>
                        <a:t>3,4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dirty="0"/>
                        <a:t>4,0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dirty="0"/>
                        <a:t>4,3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dirty="0"/>
                        <a:t>4,8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dirty="0"/>
                        <a:t>5,2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/>
                        <a:t> </a:t>
                      </a:r>
                    </a:p>
                  </a:txBody>
                  <a:tcPr marL="5774" marR="5774" marT="5774" marB="0" anchor="ctr"/>
                </a:tc>
                <a:extLst>
                  <a:ext uri="{0D108BD9-81ED-4DB2-BD59-A6C34878D82A}">
                    <a16:rowId xmlns:a16="http://schemas.microsoft.com/office/drawing/2014/main" val="3780853652"/>
                  </a:ext>
                </a:extLst>
              </a:tr>
              <a:tr h="8153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dirty="0"/>
                        <a:t>Всего</a:t>
                      </a:r>
                    </a:p>
                  </a:txBody>
                  <a:tcPr marL="5774" marR="5774" marT="57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dirty="0"/>
                        <a:t>43,9</a:t>
                      </a:r>
                    </a:p>
                  </a:txBody>
                  <a:tcPr marL="5774" marR="5774" marT="57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dirty="0"/>
                        <a:t>41,7</a:t>
                      </a:r>
                    </a:p>
                  </a:txBody>
                  <a:tcPr marL="5774" marR="5774" marT="57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dirty="0"/>
                        <a:t> </a:t>
                      </a:r>
                    </a:p>
                  </a:txBody>
                  <a:tcPr marL="5774" marR="5774" marT="5774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dirty="0"/>
                        <a:t>14,7</a:t>
                      </a:r>
                    </a:p>
                  </a:txBody>
                  <a:tcPr marL="5774" marR="5774" marT="57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dirty="0"/>
                        <a:t>15,0</a:t>
                      </a:r>
                    </a:p>
                  </a:txBody>
                  <a:tcPr marL="5774" marR="5774" marT="57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dirty="0"/>
                        <a:t>15,2</a:t>
                      </a:r>
                    </a:p>
                  </a:txBody>
                  <a:tcPr marL="5774" marR="5774" marT="57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dirty="0"/>
                        <a:t>14,5</a:t>
                      </a:r>
                    </a:p>
                  </a:txBody>
                  <a:tcPr marL="5774" marR="5774" marT="57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dirty="0"/>
                        <a:t>13,9</a:t>
                      </a:r>
                    </a:p>
                  </a:txBody>
                  <a:tcPr marL="5774" marR="5774" marT="57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dirty="0"/>
                        <a:t>13,9</a:t>
                      </a:r>
                    </a:p>
                  </a:txBody>
                  <a:tcPr marL="5774" marR="5774" marT="57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dirty="0"/>
                        <a:t>14,0</a:t>
                      </a:r>
                    </a:p>
                  </a:txBody>
                  <a:tcPr marL="5774" marR="5774" marT="57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dirty="0"/>
                        <a:t>14,5</a:t>
                      </a:r>
                    </a:p>
                  </a:txBody>
                  <a:tcPr marL="5774" marR="5774" marT="57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dirty="0"/>
                        <a:t>14,7</a:t>
                      </a:r>
                    </a:p>
                  </a:txBody>
                  <a:tcPr marL="5774" marR="5774" marT="57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dirty="0"/>
                        <a:t>14,9</a:t>
                      </a:r>
                    </a:p>
                  </a:txBody>
                  <a:tcPr marL="5774" marR="5774" marT="57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dirty="0"/>
                        <a:t>15,5</a:t>
                      </a:r>
                    </a:p>
                  </a:txBody>
                  <a:tcPr marL="5774" marR="5774" marT="57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dirty="0"/>
                        <a:t>5,44%</a:t>
                      </a:r>
                    </a:p>
                  </a:txBody>
                  <a:tcPr marL="5774" marR="5774" marT="57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822268"/>
                  </a:ext>
                </a:extLst>
              </a:tr>
              <a:tr h="8153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dirty="0"/>
                        <a:t>Изменение за год (%)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dirty="0"/>
                        <a:t> 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dirty="0"/>
                        <a:t>-5,0%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dirty="0"/>
                        <a:t> </a:t>
                      </a:r>
                    </a:p>
                  </a:txBody>
                  <a:tcPr marL="5774" marR="5774" marT="5774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dirty="0"/>
                        <a:t>-6,4%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dirty="0"/>
                        <a:t>2,0%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dirty="0"/>
                        <a:t>1,3%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dirty="0"/>
                        <a:t>-4,6%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dirty="0"/>
                        <a:t>-4,1%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dirty="0"/>
                        <a:t>0,0%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dirty="0"/>
                        <a:t>0,7%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dirty="0"/>
                        <a:t>3,6%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dirty="0"/>
                        <a:t>1,4%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dirty="0"/>
                        <a:t>1,4%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dirty="0"/>
                        <a:t>4,0%</a:t>
                      </a:r>
                    </a:p>
                  </a:txBody>
                  <a:tcPr marL="5774" marR="5774" marT="577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dirty="0"/>
                        <a:t> </a:t>
                      </a:r>
                    </a:p>
                  </a:txBody>
                  <a:tcPr marL="5774" marR="5774" marT="5774" marB="0" anchor="ctr"/>
                </a:tc>
                <a:extLst>
                  <a:ext uri="{0D108BD9-81ED-4DB2-BD59-A6C34878D82A}">
                    <a16:rowId xmlns:a16="http://schemas.microsoft.com/office/drawing/2014/main" val="3985207308"/>
                  </a:ext>
                </a:extLst>
              </a:tr>
            </a:tbl>
          </a:graphicData>
        </a:graphic>
      </p:graphicFrame>
      <p:sp>
        <p:nvSpPr>
          <p:cNvPr id="6" name="TextBox 1">
            <a:extLst>
              <a:ext uri="{FF2B5EF4-FFF2-40B4-BE49-F238E27FC236}">
                <a16:creationId xmlns:a16="http://schemas.microsoft.com/office/drawing/2014/main" id="{9EFD02DF-A492-3C46-9331-3DB93BD5A914}"/>
              </a:ext>
            </a:extLst>
          </p:cNvPr>
          <p:cNvSpPr txBox="1"/>
          <p:nvPr/>
        </p:nvSpPr>
        <p:spPr>
          <a:xfrm>
            <a:off x="2389912" y="6398560"/>
            <a:ext cx="3810000" cy="33342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584200" latinLnBrk="1" hangingPunct="0"/>
            <a:r>
              <a:rPr lang="ru-RU" sz="800" i="1" dirty="0">
                <a:solidFill>
                  <a:srgbClr val="535353"/>
                </a:solidFill>
                <a:sym typeface="Gill Sans Light"/>
              </a:rPr>
              <a:t>Источник: Федеральная служба государственной статистики (202</a:t>
            </a:r>
            <a:r>
              <a:rPr lang="en-US" sz="800" i="1" dirty="0">
                <a:solidFill>
                  <a:srgbClr val="535353"/>
                </a:solidFill>
                <a:sym typeface="Gill Sans Light"/>
              </a:rPr>
              <a:t>2</a:t>
            </a:r>
            <a:r>
              <a:rPr lang="ru-RU" sz="800" i="1" dirty="0">
                <a:solidFill>
                  <a:srgbClr val="535353"/>
                </a:solidFill>
                <a:sym typeface="Gill Sans Light"/>
              </a:rPr>
              <a:t>)</a:t>
            </a:r>
          </a:p>
          <a:p>
            <a:pPr defTabSz="584200" latinLnBrk="1" hangingPunct="0"/>
            <a:endParaRPr lang="ru-RU" sz="700" i="1" dirty="0">
              <a:solidFill>
                <a:srgbClr val="535353"/>
              </a:solidFill>
              <a:sym typeface="Gill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2127746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8287CA-7756-B443-931F-5E9B73901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Виды выращиваемых в России ягод</a:t>
            </a: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89B229F6-1563-B94C-96E4-EBE35253F9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5865624"/>
              </p:ext>
            </p:extLst>
          </p:nvPr>
        </p:nvGraphicFramePr>
        <p:xfrm>
          <a:off x="2414337" y="1284887"/>
          <a:ext cx="6946232" cy="32998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321D17FF-DE23-F24A-9C6B-F56FCCCA7A71}"/>
              </a:ext>
            </a:extLst>
          </p:cNvPr>
          <p:cNvGraphicFramePr>
            <a:graphicFrameLocks noGrp="1"/>
          </p:cNvGraphicFramePr>
          <p:nvPr/>
        </p:nvGraphicFramePr>
        <p:xfrm>
          <a:off x="938463" y="4494073"/>
          <a:ext cx="10315076" cy="1987474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576804">
                  <a:extLst>
                    <a:ext uri="{9D8B030D-6E8A-4147-A177-3AD203B41FA5}">
                      <a16:colId xmlns:a16="http://schemas.microsoft.com/office/drawing/2014/main" val="4097752693"/>
                    </a:ext>
                  </a:extLst>
                </a:gridCol>
                <a:gridCol w="1082243">
                  <a:extLst>
                    <a:ext uri="{9D8B030D-6E8A-4147-A177-3AD203B41FA5}">
                      <a16:colId xmlns:a16="http://schemas.microsoft.com/office/drawing/2014/main" val="299036647"/>
                    </a:ext>
                  </a:extLst>
                </a:gridCol>
                <a:gridCol w="998994">
                  <a:extLst>
                    <a:ext uri="{9D8B030D-6E8A-4147-A177-3AD203B41FA5}">
                      <a16:colId xmlns:a16="http://schemas.microsoft.com/office/drawing/2014/main" val="521716472"/>
                    </a:ext>
                  </a:extLst>
                </a:gridCol>
                <a:gridCol w="832495">
                  <a:extLst>
                    <a:ext uri="{9D8B030D-6E8A-4147-A177-3AD203B41FA5}">
                      <a16:colId xmlns:a16="http://schemas.microsoft.com/office/drawing/2014/main" val="406902752"/>
                    </a:ext>
                  </a:extLst>
                </a:gridCol>
                <a:gridCol w="832495">
                  <a:extLst>
                    <a:ext uri="{9D8B030D-6E8A-4147-A177-3AD203B41FA5}">
                      <a16:colId xmlns:a16="http://schemas.microsoft.com/office/drawing/2014/main" val="1435874413"/>
                    </a:ext>
                  </a:extLst>
                </a:gridCol>
                <a:gridCol w="998994">
                  <a:extLst>
                    <a:ext uri="{9D8B030D-6E8A-4147-A177-3AD203B41FA5}">
                      <a16:colId xmlns:a16="http://schemas.microsoft.com/office/drawing/2014/main" val="2872387712"/>
                    </a:ext>
                  </a:extLst>
                </a:gridCol>
                <a:gridCol w="1165492">
                  <a:extLst>
                    <a:ext uri="{9D8B030D-6E8A-4147-A177-3AD203B41FA5}">
                      <a16:colId xmlns:a16="http://schemas.microsoft.com/office/drawing/2014/main" val="1541072155"/>
                    </a:ext>
                  </a:extLst>
                </a:gridCol>
                <a:gridCol w="983862">
                  <a:extLst>
                    <a:ext uri="{9D8B030D-6E8A-4147-A177-3AD203B41FA5}">
                      <a16:colId xmlns:a16="http://schemas.microsoft.com/office/drawing/2014/main" val="4252551573"/>
                    </a:ext>
                  </a:extLst>
                </a:gridCol>
                <a:gridCol w="843697">
                  <a:extLst>
                    <a:ext uri="{9D8B030D-6E8A-4147-A177-3AD203B41FA5}">
                      <a16:colId xmlns:a16="http://schemas.microsoft.com/office/drawing/2014/main" val="74511673"/>
                    </a:ext>
                  </a:extLst>
                </a:gridCol>
              </a:tblGrid>
              <a:tr h="280307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Площади выращивания ягод сельхозпроизводителями и фермерами по регионам (га, по Сельскохозяйственной переписи РФ за 2016 г.)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245727"/>
                  </a:ext>
                </a:extLst>
              </a:tr>
              <a:tr h="30599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Ягоды 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Земляника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Малина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Смородина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Крыжовник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Рябина черноплодная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Облепиха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Другие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extLst>
                  <a:ext uri="{0D108BD9-81ED-4DB2-BD59-A6C34878D82A}">
                    <a16:rowId xmlns:a16="http://schemas.microsoft.com/office/drawing/2014/main" val="3750842961"/>
                  </a:ext>
                </a:extLst>
              </a:tr>
              <a:tr h="17240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Россия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14172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2548,6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2412,2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3271,2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4034,4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756500"/>
                  </a:ext>
                </a:extLst>
              </a:tr>
              <a:tr h="15359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Центральный федеральный округ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2354,9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1058,7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extLst>
                  <a:ext uri="{0D108BD9-81ED-4DB2-BD59-A6C34878D82A}">
                    <a16:rowId xmlns:a16="http://schemas.microsoft.com/office/drawing/2014/main" val="2599166192"/>
                  </a:ext>
                </a:extLst>
              </a:tr>
              <a:tr h="15359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Северо-Западный федеральный округ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428,6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53,9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44,2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extLst>
                  <a:ext uri="{0D108BD9-81ED-4DB2-BD59-A6C34878D82A}">
                    <a16:rowId xmlns:a16="http://schemas.microsoft.com/office/drawing/2014/main" val="1412850830"/>
                  </a:ext>
                </a:extLst>
              </a:tr>
              <a:tr h="15359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Южный федеральный округ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522,1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327,7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122,1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42,2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extLst>
                  <a:ext uri="{0D108BD9-81ED-4DB2-BD59-A6C34878D82A}">
                    <a16:rowId xmlns:a16="http://schemas.microsoft.com/office/drawing/2014/main" val="2075632148"/>
                  </a:ext>
                </a:extLst>
              </a:tr>
              <a:tr h="15359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Северо-Кавказский федеральный округ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1694,7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766,3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extLst>
                  <a:ext uri="{0D108BD9-81ED-4DB2-BD59-A6C34878D82A}">
                    <a16:rowId xmlns:a16="http://schemas.microsoft.com/office/drawing/2014/main" val="321067073"/>
                  </a:ext>
                </a:extLst>
              </a:tr>
              <a:tr h="15359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Приволжский федеральный округ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2715,2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552,4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584,2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939,6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434,8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extLst>
                  <a:ext uri="{0D108BD9-81ED-4DB2-BD59-A6C34878D82A}">
                    <a16:rowId xmlns:a16="http://schemas.microsoft.com/office/drawing/2014/main" val="3185554656"/>
                  </a:ext>
                </a:extLst>
              </a:tr>
              <a:tr h="15359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Уральский федеральный округ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390,3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103,2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156,3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extLst>
                  <a:ext uri="{0D108BD9-81ED-4DB2-BD59-A6C34878D82A}">
                    <a16:rowId xmlns:a16="http://schemas.microsoft.com/office/drawing/2014/main" val="1887218207"/>
                  </a:ext>
                </a:extLst>
              </a:tr>
              <a:tr h="15359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Сибирский федеральный округ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5945,1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424,9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834,6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209,6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3998,5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extLst>
                  <a:ext uri="{0D108BD9-81ED-4DB2-BD59-A6C34878D82A}">
                    <a16:rowId xmlns:a16="http://schemas.microsoft.com/office/drawing/2014/main" val="3896222296"/>
                  </a:ext>
                </a:extLst>
              </a:tr>
              <a:tr h="15359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Дальневосточный федеральный округ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121,1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6" marR="1196" marT="1196" marB="0" anchor="ctr"/>
                </a:tc>
                <a:extLst>
                  <a:ext uri="{0D108BD9-81ED-4DB2-BD59-A6C34878D82A}">
                    <a16:rowId xmlns:a16="http://schemas.microsoft.com/office/drawing/2014/main" val="896368129"/>
                  </a:ext>
                </a:extLst>
              </a:tr>
            </a:tbl>
          </a:graphicData>
        </a:graphic>
      </p:graphicFrame>
      <p:sp>
        <p:nvSpPr>
          <p:cNvPr id="6" name="TextBox 1">
            <a:extLst>
              <a:ext uri="{FF2B5EF4-FFF2-40B4-BE49-F238E27FC236}">
                <a16:creationId xmlns:a16="http://schemas.microsoft.com/office/drawing/2014/main" id="{716D6A39-87EF-B645-8E0D-F83EDFF8C67B}"/>
              </a:ext>
            </a:extLst>
          </p:cNvPr>
          <p:cNvSpPr txBox="1"/>
          <p:nvPr/>
        </p:nvSpPr>
        <p:spPr>
          <a:xfrm>
            <a:off x="8518358" y="3575802"/>
            <a:ext cx="3332747" cy="53347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584200" latinLnBrk="1" hangingPunct="0"/>
            <a:r>
              <a:rPr lang="ru-RU" sz="1400" i="1" dirty="0">
                <a:solidFill>
                  <a:srgbClr val="535353"/>
                </a:solidFill>
                <a:sym typeface="Gill Sans Light"/>
              </a:rPr>
              <a:t>Источник: Оценка Ягодного союза (202</a:t>
            </a:r>
            <a:r>
              <a:rPr lang="en-US" sz="1400" i="1" dirty="0">
                <a:solidFill>
                  <a:srgbClr val="535353"/>
                </a:solidFill>
                <a:sym typeface="Gill Sans Light"/>
              </a:rPr>
              <a:t>2</a:t>
            </a:r>
            <a:r>
              <a:rPr lang="ru-RU" sz="1400" i="1" dirty="0">
                <a:solidFill>
                  <a:srgbClr val="535353"/>
                </a:solidFill>
                <a:sym typeface="Gill Sans Light"/>
              </a:rPr>
              <a:t>)</a:t>
            </a:r>
          </a:p>
          <a:p>
            <a:pPr defTabSz="584200" latinLnBrk="1" hangingPunct="0"/>
            <a:endParaRPr lang="ru-RU" sz="1400" i="1" dirty="0">
              <a:solidFill>
                <a:srgbClr val="535353"/>
              </a:solidFill>
              <a:sym typeface="Gill Sans Ligh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3EA57C-99D9-AE41-9EEC-CFA0238DFF75}"/>
              </a:ext>
            </a:extLst>
          </p:cNvPr>
          <p:cNvSpPr txBox="1"/>
          <p:nvPr/>
        </p:nvSpPr>
        <p:spPr>
          <a:xfrm>
            <a:off x="2201779" y="6590252"/>
            <a:ext cx="35796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>
                <a:solidFill>
                  <a:srgbClr val="535353"/>
                </a:solidFill>
              </a:rPr>
              <a:t>Источник: Федеральная служба государственной статистики, 202</a:t>
            </a:r>
            <a:r>
              <a:rPr lang="en-US" sz="800" i="1" dirty="0">
                <a:solidFill>
                  <a:srgbClr val="535353"/>
                </a:solidFill>
              </a:rPr>
              <a:t>2</a:t>
            </a:r>
            <a:endParaRPr lang="ru-RU" sz="800" i="1" dirty="0">
              <a:solidFill>
                <a:srgbClr val="5353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818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B47BF9-E4AD-194E-BEC9-1FD08C8E9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Импорт ягод в Россию (тонн)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5874B4C-84DC-404F-AB29-13D97BE26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en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2BE4ED5-FCE2-DB49-B10A-5064118EC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5</a:t>
            </a:fld>
            <a:endParaRPr lang="en-RU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73D364CC-BB51-884E-AE35-8C0E8F5014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680678"/>
              </p:ext>
            </p:extLst>
          </p:nvPr>
        </p:nvGraphicFramePr>
        <p:xfrm>
          <a:off x="2610853" y="1690687"/>
          <a:ext cx="6906125" cy="324226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365825">
                  <a:extLst>
                    <a:ext uri="{9D8B030D-6E8A-4147-A177-3AD203B41FA5}">
                      <a16:colId xmlns:a16="http://schemas.microsoft.com/office/drawing/2014/main" val="2917253333"/>
                    </a:ext>
                  </a:extLst>
                </a:gridCol>
                <a:gridCol w="1135075">
                  <a:extLst>
                    <a:ext uri="{9D8B030D-6E8A-4147-A177-3AD203B41FA5}">
                      <a16:colId xmlns:a16="http://schemas.microsoft.com/office/drawing/2014/main" val="3668001419"/>
                    </a:ext>
                  </a:extLst>
                </a:gridCol>
                <a:gridCol w="1135075">
                  <a:extLst>
                    <a:ext uri="{9D8B030D-6E8A-4147-A177-3AD203B41FA5}">
                      <a16:colId xmlns:a16="http://schemas.microsoft.com/office/drawing/2014/main" val="3454184304"/>
                    </a:ext>
                  </a:extLst>
                </a:gridCol>
                <a:gridCol w="1135075">
                  <a:extLst>
                    <a:ext uri="{9D8B030D-6E8A-4147-A177-3AD203B41FA5}">
                      <a16:colId xmlns:a16="http://schemas.microsoft.com/office/drawing/2014/main" val="717459270"/>
                    </a:ext>
                  </a:extLst>
                </a:gridCol>
                <a:gridCol w="1135075">
                  <a:extLst>
                    <a:ext uri="{9D8B030D-6E8A-4147-A177-3AD203B41FA5}">
                      <a16:colId xmlns:a16="http://schemas.microsoft.com/office/drawing/2014/main" val="3824194024"/>
                    </a:ext>
                  </a:extLst>
                </a:gridCol>
              </a:tblGrid>
              <a:tr h="3435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Культуры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2018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2019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2020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2021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64000401"/>
                  </a:ext>
                </a:extLst>
              </a:tr>
              <a:tr h="32207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Земляника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49550,61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43886,96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43366,32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64214,13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54123425"/>
                  </a:ext>
                </a:extLst>
              </a:tr>
              <a:tr h="32207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Голубика, клюква, черника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4605,82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7053,56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8827,24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10674,52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27741460"/>
                  </a:ext>
                </a:extLst>
              </a:tr>
              <a:tr h="32207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Малина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2534,07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2305,17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2529,64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2576,18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36039631"/>
                  </a:ext>
                </a:extLst>
              </a:tr>
              <a:tr h="32207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Ежевика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1037,63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1007,01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796,13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749,36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40535903"/>
                  </a:ext>
                </a:extLst>
              </a:tr>
              <a:tr h="32207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Смородина черная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1820,59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3002,89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123,8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383,79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94067922"/>
                  </a:ext>
                </a:extLst>
              </a:tr>
              <a:tr h="32207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Смородина красная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298,39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227,38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222,47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346,32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34797747"/>
                  </a:ext>
                </a:extLst>
              </a:tr>
              <a:tr h="32207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Крыжовник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41,84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39,99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94,18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60,99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58014971"/>
                  </a:ext>
                </a:extLst>
              </a:tr>
              <a:tr h="32207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Брусника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66,57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197,48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93216339"/>
                  </a:ext>
                </a:extLst>
              </a:tr>
              <a:tr h="32207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Итого: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59955,52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57720,44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55959,78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79005,29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38289124"/>
                  </a:ext>
                </a:extLst>
              </a:tr>
            </a:tbl>
          </a:graphicData>
        </a:graphic>
      </p:graphicFrame>
      <p:sp>
        <p:nvSpPr>
          <p:cNvPr id="7" name="TextBox 1">
            <a:extLst>
              <a:ext uri="{FF2B5EF4-FFF2-40B4-BE49-F238E27FC236}">
                <a16:creationId xmlns:a16="http://schemas.microsoft.com/office/drawing/2014/main" id="{87F40C73-CB08-1246-80C7-656160757925}"/>
              </a:ext>
            </a:extLst>
          </p:cNvPr>
          <p:cNvSpPr txBox="1"/>
          <p:nvPr/>
        </p:nvSpPr>
        <p:spPr>
          <a:xfrm>
            <a:off x="2610853" y="5819107"/>
            <a:ext cx="3810000" cy="33342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584200" latinLnBrk="1" hangingPunct="0"/>
            <a:r>
              <a:rPr lang="ru-RU" sz="800" i="1" dirty="0">
                <a:solidFill>
                  <a:srgbClr val="535353"/>
                </a:solidFill>
                <a:sym typeface="Gill Sans Light"/>
              </a:rPr>
              <a:t>Источник: Федеральная таможенная служба (2022)</a:t>
            </a:r>
          </a:p>
          <a:p>
            <a:pPr defTabSz="584200" latinLnBrk="1" hangingPunct="0"/>
            <a:endParaRPr lang="ru-RU" sz="700" i="1" dirty="0">
              <a:solidFill>
                <a:srgbClr val="535353"/>
              </a:solidFill>
              <a:sym typeface="Gill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225953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7B569D-B216-B343-A1CC-8429EBF64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Импорт земляники (тонн)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BAF198C0-F1E9-814D-BE7C-54B2E5FDD8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7527917"/>
              </p:ext>
            </p:extLst>
          </p:nvPr>
        </p:nvGraphicFramePr>
        <p:xfrm>
          <a:off x="2168210" y="1477177"/>
          <a:ext cx="7855579" cy="45720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279003">
                  <a:extLst>
                    <a:ext uri="{9D8B030D-6E8A-4147-A177-3AD203B41FA5}">
                      <a16:colId xmlns:a16="http://schemas.microsoft.com/office/drawing/2014/main" val="4031960844"/>
                    </a:ext>
                  </a:extLst>
                </a:gridCol>
                <a:gridCol w="1144144">
                  <a:extLst>
                    <a:ext uri="{9D8B030D-6E8A-4147-A177-3AD203B41FA5}">
                      <a16:colId xmlns:a16="http://schemas.microsoft.com/office/drawing/2014/main" val="482014"/>
                    </a:ext>
                  </a:extLst>
                </a:gridCol>
                <a:gridCol w="1144144">
                  <a:extLst>
                    <a:ext uri="{9D8B030D-6E8A-4147-A177-3AD203B41FA5}">
                      <a16:colId xmlns:a16="http://schemas.microsoft.com/office/drawing/2014/main" val="1514331617"/>
                    </a:ext>
                  </a:extLst>
                </a:gridCol>
                <a:gridCol w="1144144">
                  <a:extLst>
                    <a:ext uri="{9D8B030D-6E8A-4147-A177-3AD203B41FA5}">
                      <a16:colId xmlns:a16="http://schemas.microsoft.com/office/drawing/2014/main" val="2860290627"/>
                    </a:ext>
                  </a:extLst>
                </a:gridCol>
                <a:gridCol w="1144144">
                  <a:extLst>
                    <a:ext uri="{9D8B030D-6E8A-4147-A177-3AD203B41FA5}">
                      <a16:colId xmlns:a16="http://schemas.microsoft.com/office/drawing/2014/main" val="1431930229"/>
                    </a:ext>
                  </a:extLst>
                </a:gridCol>
              </a:tblGrid>
              <a:tr h="1606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Страны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2018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2019</a:t>
                      </a:r>
                      <a:endParaRPr lang="ru-RU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2020</a:t>
                      </a:r>
                      <a:endParaRPr lang="ru-RU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2021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97431738"/>
                  </a:ext>
                </a:extLst>
              </a:tr>
              <a:tr h="160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TR - </a:t>
                      </a:r>
                      <a:r>
                        <a:rPr lang="ru-RU" sz="1200" u="none" strike="noStrike" dirty="0">
                          <a:effectLst/>
                        </a:rPr>
                        <a:t>ТУРЦИЯ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>
                          <a:effectLst/>
                        </a:rPr>
                        <a:t>12729,73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>
                          <a:effectLst/>
                        </a:rPr>
                        <a:t>18705,44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>
                          <a:effectLst/>
                        </a:rPr>
                        <a:t>15548,5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>
                          <a:effectLst/>
                        </a:rPr>
                        <a:t>30206,77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27486463"/>
                  </a:ext>
                </a:extLst>
              </a:tr>
              <a:tr h="160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BY - </a:t>
                      </a:r>
                      <a:r>
                        <a:rPr lang="ru-RU" sz="1200" u="none" strike="noStrike">
                          <a:effectLst/>
                        </a:rPr>
                        <a:t>БЕЛАРУСЬ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20279,9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>
                          <a:effectLst/>
                        </a:rPr>
                        <a:t>5119,55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>
                          <a:effectLst/>
                        </a:rPr>
                        <a:t>10468,92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>
                          <a:effectLst/>
                        </a:rPr>
                        <a:t>13543,44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07232959"/>
                  </a:ext>
                </a:extLst>
              </a:tr>
              <a:tr h="160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RS - </a:t>
                      </a:r>
                      <a:r>
                        <a:rPr lang="ru-RU" sz="1200" u="none" strike="noStrike">
                          <a:effectLst/>
                        </a:rPr>
                        <a:t>СЕРБИЯ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9098,95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8283,56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7192,13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>
                          <a:effectLst/>
                        </a:rPr>
                        <a:t>6851,08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62174786"/>
                  </a:ext>
                </a:extLst>
              </a:tr>
              <a:tr h="160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AZ - </a:t>
                      </a:r>
                      <a:r>
                        <a:rPr lang="ru-RU" sz="1200" u="none" strike="noStrike">
                          <a:effectLst/>
                        </a:rPr>
                        <a:t>АЗЕРБАЙДЖАН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1234,07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1728,25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2218,58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4793,13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53049889"/>
                  </a:ext>
                </a:extLst>
              </a:tr>
              <a:tr h="160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MD - </a:t>
                      </a:r>
                      <a:r>
                        <a:rPr lang="ru-RU" sz="1200" u="none" strike="noStrike" dirty="0">
                          <a:effectLst/>
                        </a:rPr>
                        <a:t>МОЛДОВА, РЕСПУБЛИКА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1786,09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4147,53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2556,58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>
                          <a:effectLst/>
                        </a:rPr>
                        <a:t>2775,89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51754217"/>
                  </a:ext>
                </a:extLst>
              </a:tr>
              <a:tr h="160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EG - </a:t>
                      </a:r>
                      <a:r>
                        <a:rPr lang="ru-RU" sz="1200" u="none" strike="noStrike">
                          <a:effectLst/>
                        </a:rPr>
                        <a:t>ЕГИПЕТ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1864,73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1822,89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1731,71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1800,53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46041100"/>
                  </a:ext>
                </a:extLst>
              </a:tr>
              <a:tr h="160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AM - </a:t>
                      </a:r>
                      <a:r>
                        <a:rPr lang="ru-RU" sz="1200" u="none" strike="noStrike">
                          <a:effectLst/>
                        </a:rPr>
                        <a:t>АРМЕНИЯ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214,29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971,19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1509,72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>
                          <a:effectLst/>
                        </a:rPr>
                        <a:t>1607,7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09271236"/>
                  </a:ext>
                </a:extLst>
              </a:tr>
              <a:tr h="160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CN - </a:t>
                      </a:r>
                      <a:r>
                        <a:rPr lang="ru-RU" sz="1200" u="none" strike="noStrike">
                          <a:effectLst/>
                        </a:rPr>
                        <a:t>КИТАЙ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2063,81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2321,13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1094,54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>
                          <a:effectLst/>
                        </a:rPr>
                        <a:t>1409,54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93331005"/>
                  </a:ext>
                </a:extLst>
              </a:tr>
              <a:tr h="160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MA - </a:t>
                      </a:r>
                      <a:r>
                        <a:rPr lang="ru-RU" sz="1200" u="none" strike="noStrike">
                          <a:effectLst/>
                        </a:rPr>
                        <a:t>МАРОККО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160,63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510,61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598,08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>
                          <a:effectLst/>
                        </a:rPr>
                        <a:t>420,46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22643299"/>
                  </a:ext>
                </a:extLst>
              </a:tr>
              <a:tr h="160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AB - </a:t>
                      </a:r>
                      <a:r>
                        <a:rPr lang="ru-RU" sz="1200" u="none" strike="noStrike">
                          <a:effectLst/>
                        </a:rPr>
                        <a:t>АБХАЗИЯ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12,14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294,03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>
                          <a:effectLst/>
                        </a:rPr>
                        <a:t>385,89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4891708"/>
                  </a:ext>
                </a:extLst>
              </a:tr>
              <a:tr h="160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KG - </a:t>
                      </a:r>
                      <a:r>
                        <a:rPr lang="ru-RU" sz="1200" u="none" strike="noStrike">
                          <a:effectLst/>
                        </a:rPr>
                        <a:t>КЫРГЫЗСТАН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53,95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146,02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118,2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>
                          <a:effectLst/>
                        </a:rPr>
                        <a:t>271,14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46971136"/>
                  </a:ext>
                </a:extLst>
              </a:tr>
              <a:tr h="160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KZ - </a:t>
                      </a:r>
                      <a:r>
                        <a:rPr lang="ru-RU" sz="1200" u="none" strike="noStrike">
                          <a:effectLst/>
                        </a:rPr>
                        <a:t>КАЗАХСТАН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6,97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1,29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5,91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80,5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72642206"/>
                  </a:ext>
                </a:extLst>
              </a:tr>
              <a:tr h="160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UZ - </a:t>
                      </a:r>
                      <a:r>
                        <a:rPr lang="ru-RU" sz="1200" u="none" strike="noStrike">
                          <a:effectLst/>
                        </a:rPr>
                        <a:t>УЗБЕКИСТАН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29,46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0,64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11,22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53,02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29675053"/>
                  </a:ext>
                </a:extLst>
              </a:tr>
              <a:tr h="160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NNN - </a:t>
                      </a:r>
                      <a:r>
                        <a:rPr lang="ru-RU" sz="1200" u="none" strike="noStrike">
                          <a:effectLst/>
                        </a:rPr>
                        <a:t>НЕИЗВЕСТНАЯ СТРАНА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9,47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0057445"/>
                  </a:ext>
                </a:extLst>
              </a:tr>
              <a:tr h="160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KR - </a:t>
                      </a:r>
                      <a:r>
                        <a:rPr lang="ru-RU" sz="1200" u="none" strike="noStrike">
                          <a:effectLst/>
                        </a:rPr>
                        <a:t>КОРЕЯ, РЕСПУБЛИКА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22,45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22,5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9,19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5,57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86347187"/>
                  </a:ext>
                </a:extLst>
              </a:tr>
              <a:tr h="160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BA - </a:t>
                      </a:r>
                      <a:r>
                        <a:rPr lang="ru-RU" sz="1200" u="none" strike="noStrike">
                          <a:effectLst/>
                        </a:rPr>
                        <a:t>БОСНИЯ И ГЕРЦЕГОВИНА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65,7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34732223"/>
                  </a:ext>
                </a:extLst>
              </a:tr>
              <a:tr h="160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ET - </a:t>
                      </a:r>
                      <a:r>
                        <a:rPr lang="ru-RU" sz="1200" u="none" strike="noStrike">
                          <a:effectLst/>
                        </a:rPr>
                        <a:t>ЭФИОПИЯ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4,17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2,97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20545692"/>
                  </a:ext>
                </a:extLst>
              </a:tr>
              <a:tr h="160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GE - </a:t>
                      </a:r>
                      <a:r>
                        <a:rPr lang="ru-RU" sz="1200" u="none" strike="noStrike">
                          <a:effectLst/>
                        </a:rPr>
                        <a:t>ГРУЗИЯ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0,5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82989685"/>
                  </a:ext>
                </a:extLst>
              </a:tr>
              <a:tr h="160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IR - </a:t>
                      </a:r>
                      <a:r>
                        <a:rPr lang="ru-RU" sz="1200" u="none" strike="noStrike">
                          <a:effectLst/>
                        </a:rPr>
                        <a:t>ИРАН (ИСЛАМСКАЯ РЕСПУБЛИКА)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0,19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9,68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10237290"/>
                  </a:ext>
                </a:extLst>
              </a:tr>
              <a:tr h="160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JP - </a:t>
                      </a:r>
                      <a:r>
                        <a:rPr lang="ru-RU" sz="1200" u="none" strike="noStrike">
                          <a:effectLst/>
                        </a:rPr>
                        <a:t>ЯПОНИЯ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0,02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0,14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33289045"/>
                  </a:ext>
                </a:extLst>
              </a:tr>
              <a:tr h="160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KE - </a:t>
                      </a:r>
                      <a:r>
                        <a:rPr lang="ru-RU" sz="1200" u="none" strike="noStrike">
                          <a:effectLst/>
                        </a:rPr>
                        <a:t>КЕНИЯ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0,35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97455351"/>
                  </a:ext>
                </a:extLst>
              </a:tr>
              <a:tr h="160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MK - </a:t>
                      </a:r>
                      <a:r>
                        <a:rPr lang="ru-RU" sz="1200" u="none" strike="noStrike">
                          <a:effectLst/>
                        </a:rPr>
                        <a:t>РЕСПУБЛИКА МАКЕДОНИЯ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18,81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5,9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72497481"/>
                  </a:ext>
                </a:extLst>
              </a:tr>
              <a:tr h="160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MX - </a:t>
                      </a:r>
                      <a:r>
                        <a:rPr lang="ru-RU" sz="1200" u="none" strike="noStrike">
                          <a:effectLst/>
                        </a:rPr>
                        <a:t>МЕКСИКА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0,35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0,03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650326"/>
                  </a:ext>
                </a:extLst>
              </a:tr>
              <a:tr h="1606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Итого: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49550,61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43886,96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43366,32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64214,13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65710353"/>
                  </a:ext>
                </a:extLst>
              </a:tr>
            </a:tbl>
          </a:graphicData>
        </a:graphic>
      </p:graphicFrame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0FF0AC9-3607-BA4D-BE44-C5E5B8688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 </a:t>
            </a:r>
            <a:r>
              <a:rPr lang="ru-RU"/>
              <a:t>Международная конференция Ягоды России 2022</a:t>
            </a:r>
            <a:endParaRPr lang="en-US"/>
          </a:p>
          <a:p>
            <a:r>
              <a:rPr lang="ru-RU"/>
              <a:t>24 – 25 февраля, г. Воронеж</a:t>
            </a:r>
            <a:endParaRPr lang="en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F83B5E2-6FF0-444B-8221-877E0A117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6</a:t>
            </a:fld>
            <a:endParaRPr lang="en-RU"/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18893861-336C-9F40-A703-954684D08596}"/>
              </a:ext>
            </a:extLst>
          </p:cNvPr>
          <p:cNvSpPr txBox="1"/>
          <p:nvPr/>
        </p:nvSpPr>
        <p:spPr>
          <a:xfrm>
            <a:off x="2598821" y="6151568"/>
            <a:ext cx="3810000" cy="33342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584200" latinLnBrk="1" hangingPunct="0"/>
            <a:r>
              <a:rPr lang="ru-RU" sz="800" i="1" dirty="0">
                <a:solidFill>
                  <a:srgbClr val="535353"/>
                </a:solidFill>
                <a:sym typeface="Gill Sans Light"/>
              </a:rPr>
              <a:t>Источник: Федеральная таможенная служба (2022)</a:t>
            </a:r>
          </a:p>
          <a:p>
            <a:pPr defTabSz="584200" latinLnBrk="1" hangingPunct="0"/>
            <a:endParaRPr lang="ru-RU" sz="700" i="1" dirty="0">
              <a:solidFill>
                <a:srgbClr val="535353"/>
              </a:solidFill>
              <a:sym typeface="Gill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2858975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7E511F-40BB-B440-9AD7-6646522C1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Импорт малины (тонн)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791EA3B-CE51-0746-A3A3-6A21F9B2C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 </a:t>
            </a:r>
            <a:r>
              <a:rPr lang="ru-RU"/>
              <a:t>Международная конференция Ягоды России 2022</a:t>
            </a:r>
            <a:endParaRPr lang="en-US"/>
          </a:p>
          <a:p>
            <a:r>
              <a:rPr lang="ru-RU"/>
              <a:t>24 – 25 февраля, г. Воронеж</a:t>
            </a:r>
            <a:endParaRPr lang="en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FA836AA-989A-4A4E-95FD-1C2178824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7</a:t>
            </a:fld>
            <a:endParaRPr lang="en-RU"/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BAD59998-3FDA-5A43-8B5E-DD00A4463F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4066655"/>
              </p:ext>
            </p:extLst>
          </p:nvPr>
        </p:nvGraphicFramePr>
        <p:xfrm>
          <a:off x="1938130" y="1663650"/>
          <a:ext cx="8072144" cy="42672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920972">
                  <a:extLst>
                    <a:ext uri="{9D8B030D-6E8A-4147-A177-3AD203B41FA5}">
                      <a16:colId xmlns:a16="http://schemas.microsoft.com/office/drawing/2014/main" val="1192295574"/>
                    </a:ext>
                  </a:extLst>
                </a:gridCol>
                <a:gridCol w="1287793">
                  <a:extLst>
                    <a:ext uri="{9D8B030D-6E8A-4147-A177-3AD203B41FA5}">
                      <a16:colId xmlns:a16="http://schemas.microsoft.com/office/drawing/2014/main" val="1020186556"/>
                    </a:ext>
                  </a:extLst>
                </a:gridCol>
                <a:gridCol w="1287793">
                  <a:extLst>
                    <a:ext uri="{9D8B030D-6E8A-4147-A177-3AD203B41FA5}">
                      <a16:colId xmlns:a16="http://schemas.microsoft.com/office/drawing/2014/main" val="1682295020"/>
                    </a:ext>
                  </a:extLst>
                </a:gridCol>
                <a:gridCol w="1287793">
                  <a:extLst>
                    <a:ext uri="{9D8B030D-6E8A-4147-A177-3AD203B41FA5}">
                      <a16:colId xmlns:a16="http://schemas.microsoft.com/office/drawing/2014/main" val="3917847178"/>
                    </a:ext>
                  </a:extLst>
                </a:gridCol>
                <a:gridCol w="1287793">
                  <a:extLst>
                    <a:ext uri="{9D8B030D-6E8A-4147-A177-3AD203B41FA5}">
                      <a16:colId xmlns:a16="http://schemas.microsoft.com/office/drawing/2014/main" val="3748231068"/>
                    </a:ext>
                  </a:extLst>
                </a:gridCol>
              </a:tblGrid>
              <a:tr h="1993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Страны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2018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2019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2020</a:t>
                      </a:r>
                      <a:endParaRPr lang="ru-RU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2021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18938159"/>
                  </a:ext>
                </a:extLst>
              </a:tr>
              <a:tr h="1993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MA - </a:t>
                      </a:r>
                      <a:r>
                        <a:rPr lang="ru-RU" sz="1400" u="none" strike="noStrike">
                          <a:effectLst/>
                        </a:rPr>
                        <a:t>МАРОККО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378,58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 dirty="0">
                          <a:effectLst/>
                        </a:rPr>
                        <a:t>739,56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 dirty="0">
                          <a:effectLst/>
                        </a:rPr>
                        <a:t>744,61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 dirty="0">
                          <a:effectLst/>
                        </a:rPr>
                        <a:t>828,82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17191755"/>
                  </a:ext>
                </a:extLst>
              </a:tr>
              <a:tr h="1993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MX - </a:t>
                      </a:r>
                      <a:r>
                        <a:rPr lang="ru-RU" sz="1400" u="none" strike="noStrike">
                          <a:effectLst/>
                        </a:rPr>
                        <a:t>МЕКСИКА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403,52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436,59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 dirty="0">
                          <a:effectLst/>
                        </a:rPr>
                        <a:t>868,67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769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3650448"/>
                  </a:ext>
                </a:extLst>
              </a:tr>
              <a:tr h="1993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MD - </a:t>
                      </a:r>
                      <a:r>
                        <a:rPr lang="ru-RU" sz="1400" u="none" strike="noStrike">
                          <a:effectLst/>
                        </a:rPr>
                        <a:t>МОЛДОВА, РЕСПУБЛИКА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988,95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911,86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720,88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458,21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66395670"/>
                  </a:ext>
                </a:extLst>
              </a:tr>
              <a:tr h="1993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BY - </a:t>
                      </a:r>
                      <a:r>
                        <a:rPr lang="ru-RU" sz="1400" u="none" strike="noStrike">
                          <a:effectLst/>
                        </a:rPr>
                        <a:t>БЕЛАРУСЬ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738,73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178,33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124,28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220,36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23754959"/>
                  </a:ext>
                </a:extLst>
              </a:tr>
              <a:tr h="1993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AZ - </a:t>
                      </a:r>
                      <a:r>
                        <a:rPr lang="ru-RU" sz="1400" u="none" strike="noStrike">
                          <a:effectLst/>
                        </a:rPr>
                        <a:t>АЗЕРБАЙДЖАН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5,18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9,18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161,69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86919813"/>
                  </a:ext>
                </a:extLst>
              </a:tr>
              <a:tr h="1993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KG - </a:t>
                      </a:r>
                      <a:r>
                        <a:rPr lang="ru-RU" sz="1400" u="none" strike="noStrike">
                          <a:effectLst/>
                        </a:rPr>
                        <a:t>КЫРГЫЗСТАН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14,32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23,7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34,2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95,89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59603355"/>
                  </a:ext>
                </a:extLst>
              </a:tr>
              <a:tr h="1993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AM - </a:t>
                      </a:r>
                      <a:r>
                        <a:rPr lang="ru-RU" sz="1400" u="none" strike="noStrike">
                          <a:effectLst/>
                        </a:rPr>
                        <a:t>АРМЕНИЯ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4,37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5,75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20,54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4204916"/>
                  </a:ext>
                </a:extLst>
              </a:tr>
              <a:tr h="1993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ZW - </a:t>
                      </a:r>
                      <a:r>
                        <a:rPr lang="ru-RU" sz="1400" u="none" strike="noStrike">
                          <a:effectLst/>
                        </a:rPr>
                        <a:t>ЗИМБАБВЕ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11,33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10,53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30563359"/>
                  </a:ext>
                </a:extLst>
              </a:tr>
              <a:tr h="2389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TZ - </a:t>
                      </a:r>
                      <a:r>
                        <a:rPr lang="ru-RU" sz="1400" u="none" strike="noStrike" dirty="0">
                          <a:effectLst/>
                        </a:rPr>
                        <a:t>ТАНЗАНИЯ, ОБЪЕДИНЕННАЯ РЕСПУБЛИКА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8,19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91246699"/>
                  </a:ext>
                </a:extLst>
              </a:tr>
              <a:tr h="1993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ZA - </a:t>
                      </a:r>
                      <a:r>
                        <a:rPr lang="ru-RU" sz="1400" u="none" strike="noStrike">
                          <a:effectLst/>
                        </a:rPr>
                        <a:t>ЮЖНАЯ АФРИКА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0,95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54945547"/>
                  </a:ext>
                </a:extLst>
              </a:tr>
              <a:tr h="1993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KZ - </a:t>
                      </a:r>
                      <a:r>
                        <a:rPr lang="ru-RU" sz="1400" u="none" strike="noStrike">
                          <a:effectLst/>
                        </a:rPr>
                        <a:t>КАЗАХСТАН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0,75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0,6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18493256"/>
                  </a:ext>
                </a:extLst>
              </a:tr>
              <a:tr h="1993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TR - </a:t>
                      </a:r>
                      <a:r>
                        <a:rPr lang="ru-RU" sz="1400" u="none" strike="noStrike">
                          <a:effectLst/>
                        </a:rPr>
                        <a:t>ТУРЦИЯ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0,56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53701864"/>
                  </a:ext>
                </a:extLst>
              </a:tr>
              <a:tr h="1993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GE - </a:t>
                      </a:r>
                      <a:r>
                        <a:rPr lang="ru-RU" sz="1400" u="none" strike="noStrike">
                          <a:effectLst/>
                        </a:rPr>
                        <a:t>ГРУЗИЯ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0,1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0,48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86116490"/>
                  </a:ext>
                </a:extLst>
              </a:tr>
              <a:tr h="1993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KE - </a:t>
                      </a:r>
                      <a:r>
                        <a:rPr lang="ru-RU" sz="1400" u="none" strike="noStrike">
                          <a:effectLst/>
                        </a:rPr>
                        <a:t>КЕНИЯ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8,34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0,31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64384507"/>
                  </a:ext>
                </a:extLst>
              </a:tr>
              <a:tr h="1993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CN - </a:t>
                      </a:r>
                      <a:r>
                        <a:rPr lang="ru-RU" sz="1400" u="none" strike="noStrike">
                          <a:effectLst/>
                        </a:rPr>
                        <a:t>КИТАЙ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0,2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0,68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0,52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0,05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39340547"/>
                  </a:ext>
                </a:extLst>
              </a:tr>
              <a:tr h="1993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AB - </a:t>
                      </a:r>
                      <a:r>
                        <a:rPr lang="ru-RU" sz="1400" u="none" strike="noStrike">
                          <a:effectLst/>
                        </a:rPr>
                        <a:t>АБХАЗИЯ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0,97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59888670"/>
                  </a:ext>
                </a:extLst>
              </a:tr>
              <a:tr h="1993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RS - </a:t>
                      </a:r>
                      <a:r>
                        <a:rPr lang="ru-RU" sz="1400" u="none" strike="noStrike">
                          <a:effectLst/>
                        </a:rPr>
                        <a:t>СЕРБИЯ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6,67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4,9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0,16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75898382"/>
                  </a:ext>
                </a:extLst>
              </a:tr>
              <a:tr h="1993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Итого: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2534,07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2305,17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2529,64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2576,18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94341476"/>
                  </a:ext>
                </a:extLst>
              </a:tr>
            </a:tbl>
          </a:graphicData>
        </a:graphic>
      </p:graphicFrame>
      <p:sp>
        <p:nvSpPr>
          <p:cNvPr id="6" name="TextBox 1">
            <a:extLst>
              <a:ext uri="{FF2B5EF4-FFF2-40B4-BE49-F238E27FC236}">
                <a16:creationId xmlns:a16="http://schemas.microsoft.com/office/drawing/2014/main" id="{E557B2D0-77A4-F44B-84C2-2728D6765AA5}"/>
              </a:ext>
            </a:extLst>
          </p:cNvPr>
          <p:cNvSpPr txBox="1"/>
          <p:nvPr/>
        </p:nvSpPr>
        <p:spPr>
          <a:xfrm>
            <a:off x="2721665" y="6159450"/>
            <a:ext cx="3810000" cy="33342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584200" latinLnBrk="1" hangingPunct="0"/>
            <a:r>
              <a:rPr lang="ru-RU" sz="800" i="1" dirty="0">
                <a:solidFill>
                  <a:srgbClr val="535353"/>
                </a:solidFill>
                <a:sym typeface="Gill Sans Light"/>
              </a:rPr>
              <a:t>Источник: Федеральная таможенная служба (2022)</a:t>
            </a:r>
          </a:p>
          <a:p>
            <a:pPr defTabSz="584200" latinLnBrk="1" hangingPunct="0"/>
            <a:endParaRPr lang="ru-RU" sz="700" i="1" dirty="0">
              <a:solidFill>
                <a:srgbClr val="535353"/>
              </a:solidFill>
              <a:sym typeface="Gill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2919719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B3ED15-3CA5-0B4F-B5C6-FD346C9DC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Импорт ежевики (тонн)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C340CF1-F336-654E-B58B-568174305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 </a:t>
            </a:r>
            <a:r>
              <a:rPr lang="ru-RU"/>
              <a:t>Международная конференция Ягоды России 2022</a:t>
            </a:r>
            <a:endParaRPr lang="en-US"/>
          </a:p>
          <a:p>
            <a:r>
              <a:rPr lang="ru-RU"/>
              <a:t>24 – 25 февраля, г. Воронеж</a:t>
            </a:r>
            <a:endParaRPr lang="en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A3018C8-A5E7-4048-AF89-4BA61FB72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8</a:t>
            </a:fld>
            <a:endParaRPr lang="en-RU"/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D7AE373A-B27D-5740-8F75-898CB860E9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344209"/>
              </p:ext>
            </p:extLst>
          </p:nvPr>
        </p:nvGraphicFramePr>
        <p:xfrm>
          <a:off x="2033337" y="1498599"/>
          <a:ext cx="8085219" cy="4577347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395791">
                  <a:extLst>
                    <a:ext uri="{9D8B030D-6E8A-4147-A177-3AD203B41FA5}">
                      <a16:colId xmlns:a16="http://schemas.microsoft.com/office/drawing/2014/main" val="542503301"/>
                    </a:ext>
                  </a:extLst>
                </a:gridCol>
                <a:gridCol w="1172357">
                  <a:extLst>
                    <a:ext uri="{9D8B030D-6E8A-4147-A177-3AD203B41FA5}">
                      <a16:colId xmlns:a16="http://schemas.microsoft.com/office/drawing/2014/main" val="1250226273"/>
                    </a:ext>
                  </a:extLst>
                </a:gridCol>
                <a:gridCol w="1172357">
                  <a:extLst>
                    <a:ext uri="{9D8B030D-6E8A-4147-A177-3AD203B41FA5}">
                      <a16:colId xmlns:a16="http://schemas.microsoft.com/office/drawing/2014/main" val="1420620936"/>
                    </a:ext>
                  </a:extLst>
                </a:gridCol>
                <a:gridCol w="1172357">
                  <a:extLst>
                    <a:ext uri="{9D8B030D-6E8A-4147-A177-3AD203B41FA5}">
                      <a16:colId xmlns:a16="http://schemas.microsoft.com/office/drawing/2014/main" val="3654109516"/>
                    </a:ext>
                  </a:extLst>
                </a:gridCol>
                <a:gridCol w="1172357">
                  <a:extLst>
                    <a:ext uri="{9D8B030D-6E8A-4147-A177-3AD203B41FA5}">
                      <a16:colId xmlns:a16="http://schemas.microsoft.com/office/drawing/2014/main" val="2704199427"/>
                    </a:ext>
                  </a:extLst>
                </a:gridCol>
              </a:tblGrid>
              <a:tr h="4818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Страны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2018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2019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2020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2021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58974083"/>
                  </a:ext>
                </a:extLst>
              </a:tr>
              <a:tr h="2409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RS - </a:t>
                      </a:r>
                      <a:r>
                        <a:rPr lang="ru-RU" sz="1400" u="none" strike="noStrike">
                          <a:effectLst/>
                        </a:rPr>
                        <a:t>СЕРБИЯ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599,49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566,87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468,47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272,39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23266815"/>
                  </a:ext>
                </a:extLst>
              </a:tr>
              <a:tr h="2409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MX - </a:t>
                      </a:r>
                      <a:r>
                        <a:rPr lang="ru-RU" sz="1400" u="none" strike="noStrike">
                          <a:effectLst/>
                        </a:rPr>
                        <a:t>МЕКСИКА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212,71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278,75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186,83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257,36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93923278"/>
                  </a:ext>
                </a:extLst>
              </a:tr>
              <a:tr h="2409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MD - </a:t>
                      </a:r>
                      <a:r>
                        <a:rPr lang="ru-RU" sz="1400" u="none" strike="noStrike">
                          <a:effectLst/>
                        </a:rPr>
                        <a:t>МОЛДОВА, РЕСПУБЛИКА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43,24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78,64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43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107,69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24704621"/>
                  </a:ext>
                </a:extLst>
              </a:tr>
              <a:tr h="2409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BY - </a:t>
                      </a:r>
                      <a:r>
                        <a:rPr lang="ru-RU" sz="1400" u="none" strike="noStrike">
                          <a:effectLst/>
                        </a:rPr>
                        <a:t>БЕЛАРУСЬ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162,16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39,4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29,73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40,17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89372431"/>
                  </a:ext>
                </a:extLst>
              </a:tr>
              <a:tr h="2409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AM - </a:t>
                      </a:r>
                      <a:r>
                        <a:rPr lang="ru-RU" sz="1400" u="none" strike="noStrike">
                          <a:effectLst/>
                        </a:rPr>
                        <a:t>АРМЕНИЯ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4,66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24,72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29,67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95611176"/>
                  </a:ext>
                </a:extLst>
              </a:tr>
              <a:tr h="2409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AZ - </a:t>
                      </a:r>
                      <a:r>
                        <a:rPr lang="ru-RU" sz="1400" u="none" strike="noStrike">
                          <a:effectLst/>
                        </a:rPr>
                        <a:t>АЗЕРБАЙДЖАН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1,15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18,08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23,16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15,5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16465507"/>
                  </a:ext>
                </a:extLst>
              </a:tr>
              <a:tr h="2409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GE - </a:t>
                      </a:r>
                      <a:r>
                        <a:rPr lang="ru-RU" sz="1400" u="none" strike="noStrike">
                          <a:effectLst/>
                        </a:rPr>
                        <a:t>ГРУЗИЯ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2,09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10,98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13,6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91309379"/>
                  </a:ext>
                </a:extLst>
              </a:tr>
              <a:tr h="2409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KG - </a:t>
                      </a:r>
                      <a:r>
                        <a:rPr lang="ru-RU" sz="1400" u="none" strike="noStrike">
                          <a:effectLst/>
                        </a:rPr>
                        <a:t>КЫРГЫЗСТАН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0,2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0,6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8,35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54974646"/>
                  </a:ext>
                </a:extLst>
              </a:tr>
              <a:tr h="2409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TR - </a:t>
                      </a:r>
                      <a:r>
                        <a:rPr lang="ru-RU" sz="1400" u="none" strike="noStrike">
                          <a:effectLst/>
                        </a:rPr>
                        <a:t>ТУРЦИЯ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8,54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1,7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5,29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4,43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7682743"/>
                  </a:ext>
                </a:extLst>
              </a:tr>
              <a:tr h="2409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CN - </a:t>
                      </a:r>
                      <a:r>
                        <a:rPr lang="ru-RU" sz="1400" u="none" strike="noStrike">
                          <a:effectLst/>
                        </a:rPr>
                        <a:t>КИТАЙ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5,3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2,23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1,12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0,18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78807742"/>
                  </a:ext>
                </a:extLst>
              </a:tr>
              <a:tr h="2409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UZ - </a:t>
                      </a:r>
                      <a:r>
                        <a:rPr lang="ru-RU" sz="1400" u="none" strike="noStrike">
                          <a:effectLst/>
                        </a:rPr>
                        <a:t>УЗБЕКИСТАН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0,1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0,02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87492854"/>
                  </a:ext>
                </a:extLst>
              </a:tr>
              <a:tr h="2409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CO - </a:t>
                      </a:r>
                      <a:r>
                        <a:rPr lang="ru-RU" sz="1400" u="none" strike="noStrike">
                          <a:effectLst/>
                        </a:rPr>
                        <a:t>КОЛУМБИЯ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0,55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3896353"/>
                  </a:ext>
                </a:extLst>
              </a:tr>
              <a:tr h="2409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GT - </a:t>
                      </a:r>
                      <a:r>
                        <a:rPr lang="ru-RU" sz="1400" u="none" strike="noStrike">
                          <a:effectLst/>
                        </a:rPr>
                        <a:t>ГВАТЕМАЛА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0,15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53561388"/>
                  </a:ext>
                </a:extLst>
              </a:tr>
              <a:tr h="2409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MA - </a:t>
                      </a:r>
                      <a:r>
                        <a:rPr lang="ru-RU" sz="1400" u="none" strike="noStrike">
                          <a:effectLst/>
                        </a:rPr>
                        <a:t>МАРОККО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3,46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14,49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2,23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69688006"/>
                  </a:ext>
                </a:extLst>
              </a:tr>
              <a:tr h="2409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TH - </a:t>
                      </a:r>
                      <a:r>
                        <a:rPr lang="ru-RU" sz="1400" u="none" strike="noStrike">
                          <a:effectLst/>
                        </a:rPr>
                        <a:t>ТАИЛАНД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0,48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99053167"/>
                  </a:ext>
                </a:extLst>
              </a:tr>
              <a:tr h="2409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TJ - </a:t>
                      </a:r>
                      <a:r>
                        <a:rPr lang="ru-RU" sz="1400" u="none" strike="noStrike">
                          <a:effectLst/>
                        </a:rPr>
                        <a:t>ТАДЖИКИСТАН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</a:rPr>
                        <a:t>0,2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76875015"/>
                  </a:ext>
                </a:extLst>
              </a:tr>
              <a:tr h="2409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Итого: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1037,63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1007,01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796,13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749,36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46464430"/>
                  </a:ext>
                </a:extLst>
              </a:tr>
            </a:tbl>
          </a:graphicData>
        </a:graphic>
      </p:graphicFrame>
      <p:sp>
        <p:nvSpPr>
          <p:cNvPr id="6" name="TextBox 1">
            <a:extLst>
              <a:ext uri="{FF2B5EF4-FFF2-40B4-BE49-F238E27FC236}">
                <a16:creationId xmlns:a16="http://schemas.microsoft.com/office/drawing/2014/main" id="{B3A4B721-6CD9-A040-AE50-CE89BA9742B0}"/>
              </a:ext>
            </a:extLst>
          </p:cNvPr>
          <p:cNvSpPr txBox="1"/>
          <p:nvPr/>
        </p:nvSpPr>
        <p:spPr>
          <a:xfrm>
            <a:off x="2610853" y="6159450"/>
            <a:ext cx="3810000" cy="33342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584200" latinLnBrk="1" hangingPunct="0"/>
            <a:r>
              <a:rPr lang="ru-RU" sz="800" i="1" dirty="0">
                <a:solidFill>
                  <a:srgbClr val="535353"/>
                </a:solidFill>
                <a:sym typeface="Gill Sans Light"/>
              </a:rPr>
              <a:t>Источник: Федеральная таможенная служба (2022)</a:t>
            </a:r>
          </a:p>
          <a:p>
            <a:pPr defTabSz="584200" latinLnBrk="1" hangingPunct="0"/>
            <a:endParaRPr lang="ru-RU" sz="700" i="1" dirty="0">
              <a:solidFill>
                <a:srgbClr val="535353"/>
              </a:solidFill>
              <a:sym typeface="Gill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2242209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6EFCCF-772F-654F-81E4-02A7762EC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Импорт голубики, черники и клюквы (тонн)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4F5CB852-3E72-0E49-BBC7-5EBE31CAAE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169724"/>
              </p:ext>
            </p:extLst>
          </p:nvPr>
        </p:nvGraphicFramePr>
        <p:xfrm>
          <a:off x="2033336" y="1690688"/>
          <a:ext cx="7652084" cy="435544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213872">
                  <a:extLst>
                    <a:ext uri="{9D8B030D-6E8A-4147-A177-3AD203B41FA5}">
                      <a16:colId xmlns:a16="http://schemas.microsoft.com/office/drawing/2014/main" val="3192052973"/>
                    </a:ext>
                  </a:extLst>
                </a:gridCol>
                <a:gridCol w="1109553">
                  <a:extLst>
                    <a:ext uri="{9D8B030D-6E8A-4147-A177-3AD203B41FA5}">
                      <a16:colId xmlns:a16="http://schemas.microsoft.com/office/drawing/2014/main" val="3672066280"/>
                    </a:ext>
                  </a:extLst>
                </a:gridCol>
                <a:gridCol w="1109553">
                  <a:extLst>
                    <a:ext uri="{9D8B030D-6E8A-4147-A177-3AD203B41FA5}">
                      <a16:colId xmlns:a16="http://schemas.microsoft.com/office/drawing/2014/main" val="3388428096"/>
                    </a:ext>
                  </a:extLst>
                </a:gridCol>
                <a:gridCol w="1109553">
                  <a:extLst>
                    <a:ext uri="{9D8B030D-6E8A-4147-A177-3AD203B41FA5}">
                      <a16:colId xmlns:a16="http://schemas.microsoft.com/office/drawing/2014/main" val="2048232945"/>
                    </a:ext>
                  </a:extLst>
                </a:gridCol>
                <a:gridCol w="1109553">
                  <a:extLst>
                    <a:ext uri="{9D8B030D-6E8A-4147-A177-3AD203B41FA5}">
                      <a16:colId xmlns:a16="http://schemas.microsoft.com/office/drawing/2014/main" val="2225841476"/>
                    </a:ext>
                  </a:extLst>
                </a:gridCol>
              </a:tblGrid>
              <a:tr h="189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Страны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2018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2019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2020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2021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54665363"/>
                  </a:ext>
                </a:extLst>
              </a:tr>
              <a:tr h="1893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PE - </a:t>
                      </a:r>
                      <a:r>
                        <a:rPr lang="ru-RU" sz="1200" u="none" strike="noStrike" dirty="0">
                          <a:effectLst/>
                        </a:rPr>
                        <a:t>ПЕРУ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>
                          <a:effectLst/>
                        </a:rPr>
                        <a:t>980,31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1715,89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2596,07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3488,77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32352925"/>
                  </a:ext>
                </a:extLst>
              </a:tr>
              <a:tr h="1893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MA - </a:t>
                      </a:r>
                      <a:r>
                        <a:rPr lang="ru-RU" sz="1200" u="none" strike="noStrike">
                          <a:effectLst/>
                        </a:rPr>
                        <a:t>МАРОККО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798,44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1423,43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1938,64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2285,79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60838627"/>
                  </a:ext>
                </a:extLst>
              </a:tr>
              <a:tr h="1893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BY - </a:t>
                      </a:r>
                      <a:r>
                        <a:rPr lang="ru-RU" sz="1200" u="none" strike="noStrike">
                          <a:effectLst/>
                        </a:rPr>
                        <a:t>БЕЛАРУСЬ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1834,21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2377,5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1154,37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1654,98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68387696"/>
                  </a:ext>
                </a:extLst>
              </a:tr>
              <a:tr h="1893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CL - </a:t>
                      </a:r>
                      <a:r>
                        <a:rPr lang="ru-RU" sz="1200" u="none" strike="noStrike">
                          <a:effectLst/>
                        </a:rPr>
                        <a:t>ЧИЛИ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291,89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498,46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1067,86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1342,28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13153335"/>
                  </a:ext>
                </a:extLst>
              </a:tr>
              <a:tr h="1893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GE - </a:t>
                      </a:r>
                      <a:r>
                        <a:rPr lang="ru-RU" sz="1200" u="none" strike="noStrike">
                          <a:effectLst/>
                        </a:rPr>
                        <a:t>ГРУЗИЯ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64,55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146,74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620,73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850,44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34424249"/>
                  </a:ext>
                </a:extLst>
              </a:tr>
              <a:tr h="1893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RS - </a:t>
                      </a:r>
                      <a:r>
                        <a:rPr lang="ru-RU" sz="1200" u="none" strike="noStrike" dirty="0">
                          <a:effectLst/>
                        </a:rPr>
                        <a:t>СЕРБИЯ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437,03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588,81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973,59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594,56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29942400"/>
                  </a:ext>
                </a:extLst>
              </a:tr>
              <a:tr h="1893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ZA - </a:t>
                      </a:r>
                      <a:r>
                        <a:rPr lang="ru-RU" sz="1200" u="none" strike="noStrike">
                          <a:effectLst/>
                        </a:rPr>
                        <a:t>ЮЖНАЯ АФРИКА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35,9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42,96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83,7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138,71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43404548"/>
                  </a:ext>
                </a:extLst>
              </a:tr>
              <a:tr h="1893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CN - </a:t>
                      </a:r>
                      <a:r>
                        <a:rPr lang="ru-RU" sz="1200" u="none" strike="noStrike">
                          <a:effectLst/>
                        </a:rPr>
                        <a:t>КИТАЙ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48,97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82,81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147,08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132,56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04152709"/>
                  </a:ext>
                </a:extLst>
              </a:tr>
              <a:tr h="1893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ZW - </a:t>
                      </a:r>
                      <a:r>
                        <a:rPr lang="ru-RU" sz="1200" u="none" strike="noStrike">
                          <a:effectLst/>
                        </a:rPr>
                        <a:t>ЗИМБАБВЕ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31,35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115,41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62625484"/>
                  </a:ext>
                </a:extLst>
              </a:tr>
              <a:tr h="1893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UY - </a:t>
                      </a:r>
                      <a:r>
                        <a:rPr lang="ru-RU" sz="1200" u="none" strike="noStrike">
                          <a:effectLst/>
                        </a:rPr>
                        <a:t>УРУГВАЙ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1,2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18,09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21,27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31,92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69974222"/>
                  </a:ext>
                </a:extLst>
              </a:tr>
              <a:tr h="1893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MX - </a:t>
                      </a:r>
                      <a:r>
                        <a:rPr lang="ru-RU" sz="1200" u="none" strike="noStrike">
                          <a:effectLst/>
                        </a:rPr>
                        <a:t>МЕКСИКА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73,53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97,17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95,81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24,42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42208688"/>
                  </a:ext>
                </a:extLst>
              </a:tr>
              <a:tr h="1893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AZ - </a:t>
                      </a:r>
                      <a:r>
                        <a:rPr lang="ru-RU" sz="1200" u="none" strike="noStrike">
                          <a:effectLst/>
                        </a:rPr>
                        <a:t>АЗЕРБАЙДЖАН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6,66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74168721"/>
                  </a:ext>
                </a:extLst>
              </a:tr>
              <a:tr h="1893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AR - </a:t>
                      </a:r>
                      <a:r>
                        <a:rPr lang="ru-RU" sz="1200" u="none" strike="noStrike">
                          <a:effectLst/>
                        </a:rPr>
                        <a:t>АРГЕНТИНА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34,64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5,91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73,8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6,34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18252231"/>
                  </a:ext>
                </a:extLst>
              </a:tr>
              <a:tr h="1893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TR - </a:t>
                      </a:r>
                      <a:r>
                        <a:rPr lang="ru-RU" sz="1200" u="none" strike="noStrike">
                          <a:effectLst/>
                        </a:rPr>
                        <a:t>ТУРЦИЯ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1,47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54138998"/>
                  </a:ext>
                </a:extLst>
              </a:tr>
              <a:tr h="1893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CO - </a:t>
                      </a:r>
                      <a:r>
                        <a:rPr lang="ru-RU" sz="1200" u="none" strike="noStrike">
                          <a:effectLst/>
                        </a:rPr>
                        <a:t>КОЛУМБИЯ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5,14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>
                          <a:effectLst/>
                        </a:rPr>
                        <a:t>4,26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0,21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71717219"/>
                  </a:ext>
                </a:extLst>
              </a:tr>
              <a:tr h="1893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BA - </a:t>
                      </a:r>
                      <a:r>
                        <a:rPr lang="ru-RU" sz="1200" u="none" strike="noStrike">
                          <a:effectLst/>
                        </a:rPr>
                        <a:t>БОСНИЯ И ГЕРЦЕГОВИНА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50,6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2565912"/>
                  </a:ext>
                </a:extLst>
              </a:tr>
              <a:tr h="1893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BR - </a:t>
                      </a:r>
                      <a:r>
                        <a:rPr lang="ru-RU" sz="1200" u="none" strike="noStrike">
                          <a:effectLst/>
                        </a:rPr>
                        <a:t>БРАЗИЛИЯ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0,42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62264133"/>
                  </a:ext>
                </a:extLst>
              </a:tr>
              <a:tr h="1893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KE - </a:t>
                      </a:r>
                      <a:r>
                        <a:rPr lang="ru-RU" sz="1200" u="none" strike="noStrike">
                          <a:effectLst/>
                        </a:rPr>
                        <a:t>КЕНИЯ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0,71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1758497"/>
                  </a:ext>
                </a:extLst>
              </a:tr>
              <a:tr h="1893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KZ - </a:t>
                      </a:r>
                      <a:r>
                        <a:rPr lang="ru-RU" sz="1200" u="none" strike="noStrike">
                          <a:effectLst/>
                        </a:rPr>
                        <a:t>КАЗАХСТАН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0,05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00086325"/>
                  </a:ext>
                </a:extLst>
              </a:tr>
              <a:tr h="1893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MD - </a:t>
                      </a:r>
                      <a:r>
                        <a:rPr lang="ru-RU" sz="1200" u="none" strike="noStrike">
                          <a:effectLst/>
                        </a:rPr>
                        <a:t>МОЛДОВА, РЕСПУБЛИКА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4,02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00471482"/>
                  </a:ext>
                </a:extLst>
              </a:tr>
              <a:tr h="1893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NA - </a:t>
                      </a:r>
                      <a:r>
                        <a:rPr lang="ru-RU" sz="1200" u="none" strike="noStrike">
                          <a:effectLst/>
                        </a:rPr>
                        <a:t>НАМИБИЯ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1,71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30249969"/>
                  </a:ext>
                </a:extLst>
              </a:tr>
              <a:tr h="1893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Итого: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4605,82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7053,56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8827,24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10674,52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18297520"/>
                  </a:ext>
                </a:extLst>
              </a:tr>
            </a:tbl>
          </a:graphicData>
        </a:graphic>
      </p:graphicFrame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20BEDCC-F731-FD49-A750-B0DC9AA69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en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4A2E841-C685-3F46-AE33-C00B37219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9</a:t>
            </a:fld>
            <a:endParaRPr lang="en-RU"/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B2A55E9F-5687-BB4B-94B9-658FD0CD980F}"/>
              </a:ext>
            </a:extLst>
          </p:cNvPr>
          <p:cNvSpPr txBox="1"/>
          <p:nvPr/>
        </p:nvSpPr>
        <p:spPr>
          <a:xfrm>
            <a:off x="2610853" y="6159450"/>
            <a:ext cx="3810000" cy="33342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584200" latinLnBrk="1" hangingPunct="0"/>
            <a:r>
              <a:rPr lang="ru-RU" sz="800" i="1" dirty="0">
                <a:solidFill>
                  <a:srgbClr val="535353"/>
                </a:solidFill>
                <a:sym typeface="Gill Sans Light"/>
              </a:rPr>
              <a:t>Источник: Федеральная таможенная служба (2022)</a:t>
            </a:r>
          </a:p>
          <a:p>
            <a:pPr defTabSz="584200" latinLnBrk="1" hangingPunct="0"/>
            <a:endParaRPr lang="ru-RU" sz="700" i="1" dirty="0">
              <a:solidFill>
                <a:srgbClr val="535353"/>
              </a:solidFill>
              <a:sym typeface="Gill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4233347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2060</TotalTime>
  <Words>2552</Words>
  <Application>Microsoft Macintosh PowerPoint</Application>
  <PresentationFormat>Широкоэкранный</PresentationFormat>
  <Paragraphs>1113</Paragraphs>
  <Slides>18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Open Sans Semibold</vt:lpstr>
      <vt:lpstr>Office Theme</vt:lpstr>
      <vt:lpstr>Основные цифры и факторы сезона 2021 </vt:lpstr>
      <vt:lpstr>Урожай ягод в России</vt:lpstr>
      <vt:lpstr>Площади выращивания ягод в России</vt:lpstr>
      <vt:lpstr>Виды выращиваемых в России ягод</vt:lpstr>
      <vt:lpstr>Импорт ягод в Россию (тонн)</vt:lpstr>
      <vt:lpstr>Импорт земляники (тонн)</vt:lpstr>
      <vt:lpstr>Импорт малины (тонн)</vt:lpstr>
      <vt:lpstr>Импорт ежевики (тонн)</vt:lpstr>
      <vt:lpstr>Импорт голубики, черники и клюквы (тонн)</vt:lpstr>
      <vt:lpstr>Импорт черной смородины (тонн)</vt:lpstr>
      <vt:lpstr>Импорт красной смородины (тонн)</vt:lpstr>
      <vt:lpstr>Импорт крыжовника (тонн)</vt:lpstr>
      <vt:lpstr>Импорт посадочного материала земляники садовой (тыс. штук)</vt:lpstr>
      <vt:lpstr>Потребности российских производителей ягод в посадочном материале</vt:lpstr>
      <vt:lpstr>Ключевые направления развития ягодной отрасли в России</vt:lpstr>
      <vt:lpstr>ТОП-3 проблем ягодной отрасли, нуждающихся в оперативном решении</vt:lpstr>
      <vt:lpstr>Несовершенство программ поддержки для малых производителей</vt:lpstr>
      <vt:lpstr>Вопросы?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Пользователь Microsoft Office</dc:creator>
  <cp:lastModifiedBy>Irina Koziy</cp:lastModifiedBy>
  <cp:revision>13</cp:revision>
  <dcterms:created xsi:type="dcterms:W3CDTF">2022-01-26T15:43:27Z</dcterms:created>
  <dcterms:modified xsi:type="dcterms:W3CDTF">2022-02-23T21:17:09Z</dcterms:modified>
</cp:coreProperties>
</file>